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256" r:id="rId2"/>
    <p:sldId id="272" r:id="rId3"/>
    <p:sldId id="257" r:id="rId4"/>
    <p:sldId id="261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70" r:id="rId13"/>
    <p:sldId id="266" r:id="rId14"/>
    <p:sldId id="269" r:id="rId15"/>
    <p:sldId id="271" r:id="rId16"/>
    <p:sldId id="273" r:id="rId17"/>
    <p:sldId id="274" r:id="rId18"/>
    <p:sldId id="275" r:id="rId19"/>
    <p:sldId id="276" r:id="rId20"/>
    <p:sldId id="280" r:id="rId21"/>
    <p:sldId id="281" r:id="rId22"/>
    <p:sldId id="279" r:id="rId23"/>
    <p:sldId id="282" r:id="rId24"/>
    <p:sldId id="283" r:id="rId25"/>
    <p:sldId id="284" r:id="rId26"/>
    <p:sldId id="285" r:id="rId27"/>
    <p:sldId id="286" r:id="rId28"/>
    <p:sldId id="287" r:id="rId29"/>
    <p:sldId id="268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33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sty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yl nie, Tabelroo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elize Swanepoel" userId="e6de56b18dba25aa" providerId="LiveId" clId="{5CEF7895-6F33-43DC-A67B-6E70FB4CBB96}"/>
    <pc:docChg chg="modSld">
      <pc:chgData name="Marelize Swanepoel" userId="e6de56b18dba25aa" providerId="LiveId" clId="{5CEF7895-6F33-43DC-A67B-6E70FB4CBB96}" dt="2019-05-25T17:15:14.106" v="1" actId="1076"/>
      <pc:docMkLst>
        <pc:docMk/>
      </pc:docMkLst>
      <pc:sldChg chg="modSp">
        <pc:chgData name="Marelize Swanepoel" userId="e6de56b18dba25aa" providerId="LiveId" clId="{5CEF7895-6F33-43DC-A67B-6E70FB4CBB96}" dt="2019-05-25T17:15:14.106" v="1" actId="1076"/>
        <pc:sldMkLst>
          <pc:docMk/>
          <pc:sldMk cId="2062985570" sldId="285"/>
        </pc:sldMkLst>
        <pc:picChg chg="mod">
          <ac:chgData name="Marelize Swanepoel" userId="e6de56b18dba25aa" providerId="LiveId" clId="{5CEF7895-6F33-43DC-A67B-6E70FB4CBB96}" dt="2019-05-25T17:15:14.106" v="1" actId="1076"/>
          <ac:picMkLst>
            <pc:docMk/>
            <pc:sldMk cId="2062985570" sldId="285"/>
            <ac:picMk id="6" creationId="{0E8DEB24-0323-4A06-A0B3-5FC3E7160911}"/>
          </ac:picMkLst>
        </pc:picChg>
      </pc:sldChg>
      <pc:sldChg chg="modSp">
        <pc:chgData name="Marelize Swanepoel" userId="e6de56b18dba25aa" providerId="LiveId" clId="{5CEF7895-6F33-43DC-A67B-6E70FB4CBB96}" dt="2019-05-25T17:14:57.529" v="0" actId="14100"/>
        <pc:sldMkLst>
          <pc:docMk/>
          <pc:sldMk cId="2322484921" sldId="287"/>
        </pc:sldMkLst>
        <pc:spChg chg="mod">
          <ac:chgData name="Marelize Swanepoel" userId="e6de56b18dba25aa" providerId="LiveId" clId="{5CEF7895-6F33-43DC-A67B-6E70FB4CBB96}" dt="2019-05-25T17:14:57.529" v="0" actId="14100"/>
          <ac:spMkLst>
            <pc:docMk/>
            <pc:sldMk cId="2322484921" sldId="287"/>
            <ac:spMk id="41" creationId="{DF0ACB00-D627-4AAB-B45E-08C9460CADD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kop-plekhouer 1">
            <a:extLst>
              <a:ext uri="{FF2B5EF4-FFF2-40B4-BE49-F238E27FC236}">
                <a16:creationId xmlns:a16="http://schemas.microsoft.com/office/drawing/2014/main" id="{D9F01C25-5A5A-44A2-89EB-55D324B995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um-plekhouer 2">
            <a:extLst>
              <a:ext uri="{FF2B5EF4-FFF2-40B4-BE49-F238E27FC236}">
                <a16:creationId xmlns:a16="http://schemas.microsoft.com/office/drawing/2014/main" id="{EAF03E4C-47BA-4A6B-B591-8ECFEF838D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12562-D3C6-4CEE-97CF-1CB8E12E8806}" type="datetimeFigureOut">
              <a:rPr lang="af-ZA" smtClean="0"/>
              <a:t>2019-05-25</a:t>
            </a:fld>
            <a:endParaRPr lang="af-ZA"/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5A727EAC-59C8-4BBC-A950-EB7811FBFC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f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BA99D25A-09D0-4256-A7AE-09E123F164A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A7DC5-E703-4F25-8BF4-31DDC7577E25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7762727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opkop-plekhou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f-ZA"/>
          </a:p>
        </p:txBody>
      </p:sp>
      <p:sp>
        <p:nvSpPr>
          <p:cNvPr id="3" name="Datum-plekhou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70C4B-8647-474F-BEA7-7A2FA083EFC0}" type="datetimeFigureOut">
              <a:rPr lang="af-ZA" smtClean="0"/>
              <a:t>2019-05-25</a:t>
            </a:fld>
            <a:endParaRPr lang="af-ZA"/>
          </a:p>
        </p:txBody>
      </p:sp>
      <p:sp>
        <p:nvSpPr>
          <p:cNvPr id="4" name="Skyfiebeeld-plekhou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f-ZA"/>
          </a:p>
        </p:txBody>
      </p:sp>
      <p:sp>
        <p:nvSpPr>
          <p:cNvPr id="5" name="Notas-plekhou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</a:p>
        </p:txBody>
      </p:sp>
      <p:sp>
        <p:nvSpPr>
          <p:cNvPr id="6" name="Loopvoet-plekhou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f-ZA"/>
              <a:t>Kopiereg (C) Juffrou Marelize Swanepoel 2018</a:t>
            </a:r>
          </a:p>
        </p:txBody>
      </p:sp>
      <p:sp>
        <p:nvSpPr>
          <p:cNvPr id="7" name="Skyfienommer-plekhou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1B5E-2155-497D-A79D-23AD61957EE6}" type="slidenum">
              <a:rPr lang="af-ZA" smtClean="0"/>
              <a:t>‹#›</a:t>
            </a:fld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89070257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kyf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f-ZA"/>
              <a:t>Klik om meestersubtitelstyl te redigeer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A79C-EA0D-49D5-B2C2-F751B3DD8A80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511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kale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DFEA-1E7D-4114-9A13-8A661E19A846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7823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 titel e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26431-0125-4067-A4DB-484E17AEDF5A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509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51F2-D6BB-4350-AB79-D2B44F23C320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7933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deling-loop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886F-4A35-4226-9FC8-B6C64168CECD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173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D67C0-A246-4C75-8671-3EA86E4DA9B1}" type="datetime1">
              <a:rPr lang="en-ZA" smtClean="0"/>
              <a:t>2019/05/25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173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y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BAC2-9AFB-4072-ABAC-02BA101D91EE}" type="datetime1">
              <a:rPr lang="en-ZA" smtClean="0"/>
              <a:t>2019/05/25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09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el alleenl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48F36-62D0-413D-878B-7D88DE7CE157}" type="datetime1">
              <a:rPr lang="en-ZA" smtClean="0"/>
              <a:t>2019/05/25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471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E1C0-32E0-4CFD-8680-4966C05807C1}" type="datetime1">
              <a:rPr lang="en-ZA" smtClean="0"/>
              <a:t>2019/05/25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738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yskr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DBCB9-5874-40AB-A944-877B19D3358D}" type="datetime1">
              <a:rPr lang="en-ZA" smtClean="0"/>
              <a:t>2019/05/25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9731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rent met Byskri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f-ZA"/>
              <a:t>Klik ikoon om prent by te voeg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f-ZA"/>
              <a:t>Redigeer meesterteksstyl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88940-E763-4193-A011-CCABE35DFD30}" type="datetime1">
              <a:rPr lang="en-ZA" smtClean="0"/>
              <a:t>2019/05/25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9700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f-ZA"/>
              <a:t>Klik om meestertitelstyl te redigeer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f-ZA"/>
              <a:t>Redigeer meesterteksstyl</a:t>
            </a:r>
          </a:p>
          <a:p>
            <a:pPr lvl="1"/>
            <a:r>
              <a:rPr lang="af-ZA"/>
              <a:t>Tweede vlak</a:t>
            </a:r>
          </a:p>
          <a:p>
            <a:pPr lvl="2"/>
            <a:r>
              <a:rPr lang="af-ZA"/>
              <a:t>Derde vlak</a:t>
            </a:r>
          </a:p>
          <a:p>
            <a:pPr lvl="3"/>
            <a:r>
              <a:rPr lang="af-ZA"/>
              <a:t>Vierde vlak</a:t>
            </a:r>
          </a:p>
          <a:p>
            <a:pPr lvl="4"/>
            <a:r>
              <a:rPr lang="af-ZA"/>
              <a:t>Vyfde vlak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3AEC7-CCB1-457D-92CA-AC24480FFE45}" type="datetime1">
              <a:rPr lang="en-ZA" smtClean="0"/>
              <a:t>2019/05/25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/>
              <a:t>Kopiereg (C) Juffrou Marelize Swanepoel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47D7D-22B6-484E-9C09-EF29877C86C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248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juffroumarelize@swanies.co.za" TargetMode="External"/><Relationship Id="rId2" Type="http://schemas.openxmlformats.org/officeDocument/2006/relationships/hyperlink" Target="http://www.swanies.co.z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i.ebayimg.com/images/g/rEsAAOSw4A5YnxTo/s-l1600.jpg">
            <a:extLst>
              <a:ext uri="{FF2B5EF4-FFF2-40B4-BE49-F238E27FC236}">
                <a16:creationId xmlns:a16="http://schemas.microsoft.com/office/drawing/2014/main" id="{D5021732-A9AF-4315-9009-15A5520DA4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80DEAE3-C124-41D8-A0F8-D72C772A4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38" y="332874"/>
            <a:ext cx="8807116" cy="6192252"/>
          </a:xfrm>
          <a:ln w="57150"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  <a:t>DIE ENKELVOUDIGE</a:t>
            </a: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b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</a:br>
            <a:r>
              <a:rPr lang="en-US" sz="4800" b="1" dirty="0">
                <a:solidFill>
                  <a:schemeClr val="bg1"/>
                </a:solidFill>
                <a:latin typeface="Comic Sans MS" panose="030F0702030302020204" pitchFamily="66" charset="0"/>
              </a:rPr>
              <a:t>  AFRIKAANSE SIN</a:t>
            </a:r>
            <a:endParaRPr lang="en-ZA" sz="48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Google Shape;57;p13">
            <a:extLst>
              <a:ext uri="{FF2B5EF4-FFF2-40B4-BE49-F238E27FC236}">
                <a16:creationId xmlns:a16="http://schemas.microsoft.com/office/drawing/2014/main" id="{0FD50F73-891E-4822-AC88-C49F9469262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624143" y="3164737"/>
            <a:ext cx="966341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sz="540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Google Shape;58;p13">
            <a:extLst>
              <a:ext uri="{FF2B5EF4-FFF2-40B4-BE49-F238E27FC236}">
                <a16:creationId xmlns:a16="http://schemas.microsoft.com/office/drawing/2014/main" id="{1B54124E-F4F8-45A7-81E7-C64814EF3F04}"/>
              </a:ext>
            </a:extLst>
          </p:cNvPr>
          <p:cNvSpPr txBox="1">
            <a:spLocks/>
          </p:cNvSpPr>
          <p:nvPr/>
        </p:nvSpPr>
        <p:spPr>
          <a:xfrm>
            <a:off x="6424895" y="3164737"/>
            <a:ext cx="1149999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540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6" name="Google Shape;59;p13">
            <a:extLst>
              <a:ext uri="{FF2B5EF4-FFF2-40B4-BE49-F238E27FC236}">
                <a16:creationId xmlns:a16="http://schemas.microsoft.com/office/drawing/2014/main" id="{599214BE-4230-4B43-9771-898E3549E612}"/>
              </a:ext>
            </a:extLst>
          </p:cNvPr>
          <p:cNvSpPr txBox="1">
            <a:spLocks/>
          </p:cNvSpPr>
          <p:nvPr/>
        </p:nvSpPr>
        <p:spPr>
          <a:xfrm>
            <a:off x="5225647" y="3164737"/>
            <a:ext cx="1149999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540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7" name="Google Shape;60;p13">
            <a:extLst>
              <a:ext uri="{FF2B5EF4-FFF2-40B4-BE49-F238E27FC236}">
                <a16:creationId xmlns:a16="http://schemas.microsoft.com/office/drawing/2014/main" id="{0E8BA507-8226-4EAD-8C78-DB9964E1134D}"/>
              </a:ext>
            </a:extLst>
          </p:cNvPr>
          <p:cNvSpPr txBox="1">
            <a:spLocks/>
          </p:cNvSpPr>
          <p:nvPr/>
        </p:nvSpPr>
        <p:spPr>
          <a:xfrm>
            <a:off x="3992897" y="3164737"/>
            <a:ext cx="1149999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54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8" name="Google Shape;61;p13">
            <a:extLst>
              <a:ext uri="{FF2B5EF4-FFF2-40B4-BE49-F238E27FC236}">
                <a16:creationId xmlns:a16="http://schemas.microsoft.com/office/drawing/2014/main" id="{E72FDB18-8AAB-4EC5-A57C-A75B9A46536E}"/>
              </a:ext>
            </a:extLst>
          </p:cNvPr>
          <p:cNvSpPr txBox="1">
            <a:spLocks/>
          </p:cNvSpPr>
          <p:nvPr/>
        </p:nvSpPr>
        <p:spPr>
          <a:xfrm>
            <a:off x="2775579" y="3180779"/>
            <a:ext cx="1149999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54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9" name="Google Shape;62;p13">
            <a:extLst>
              <a:ext uri="{FF2B5EF4-FFF2-40B4-BE49-F238E27FC236}">
                <a16:creationId xmlns:a16="http://schemas.microsoft.com/office/drawing/2014/main" id="{1D896B8D-BF22-4C4F-B42C-FD0EBE8A1747}"/>
              </a:ext>
            </a:extLst>
          </p:cNvPr>
          <p:cNvSpPr txBox="1">
            <a:spLocks/>
          </p:cNvSpPr>
          <p:nvPr/>
        </p:nvSpPr>
        <p:spPr>
          <a:xfrm>
            <a:off x="1744557" y="3180779"/>
            <a:ext cx="966341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5400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</a:p>
        </p:txBody>
      </p:sp>
      <p:sp>
        <p:nvSpPr>
          <p:cNvPr id="10" name="Google Shape;63;p13">
            <a:extLst>
              <a:ext uri="{FF2B5EF4-FFF2-40B4-BE49-F238E27FC236}">
                <a16:creationId xmlns:a16="http://schemas.microsoft.com/office/drawing/2014/main" id="{552B02B5-2CA4-4CCB-AB5F-974F618734FB}"/>
              </a:ext>
            </a:extLst>
          </p:cNvPr>
          <p:cNvSpPr txBox="1">
            <a:spLocks/>
          </p:cNvSpPr>
          <p:nvPr/>
        </p:nvSpPr>
        <p:spPr>
          <a:xfrm>
            <a:off x="529877" y="3180779"/>
            <a:ext cx="1149999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11" name="Loopvoet-plekhouer 10">
            <a:extLst>
              <a:ext uri="{FF2B5EF4-FFF2-40B4-BE49-F238E27FC236}">
                <a16:creationId xmlns:a16="http://schemas.microsoft.com/office/drawing/2014/main" id="{8996E1A4-9B25-4EB9-95A0-404C93163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2" name="Skyfienommer-plekhouer 11">
            <a:extLst>
              <a:ext uri="{FF2B5EF4-FFF2-40B4-BE49-F238E27FC236}">
                <a16:creationId xmlns:a16="http://schemas.microsoft.com/office/drawing/2014/main" id="{B2E568E7-BA71-4781-9F37-F4B70939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2893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6CC4A7-A120-4748-9CA6-C2AA8B502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46" y="1709739"/>
            <a:ext cx="8461612" cy="2852737"/>
          </a:xfrm>
        </p:spPr>
        <p:txBody>
          <a:bodyPr anchor="ctr">
            <a:noAutofit/>
          </a:bodyPr>
          <a:lstStyle/>
          <a:p>
            <a:pPr algn="ctr"/>
            <a:r>
              <a:rPr lang="af-ZA" sz="4800" dirty="0">
                <a:solidFill>
                  <a:schemeClr val="bg1"/>
                </a:solidFill>
                <a:latin typeface="Comic Sans MS" panose="030F0702030302020204" pitchFamily="66" charset="0"/>
              </a:rPr>
              <a:t>Watter woordsoorte pas in die onderwerp (S), gesegde (v1+v2) en voorwerp (O)?</a:t>
            </a:r>
          </a:p>
        </p:txBody>
      </p:sp>
      <p:sp>
        <p:nvSpPr>
          <p:cNvPr id="4" name="Teksblokkie 3">
            <a:extLst>
              <a:ext uri="{FF2B5EF4-FFF2-40B4-BE49-F238E27FC236}">
                <a16:creationId xmlns:a16="http://schemas.microsoft.com/office/drawing/2014/main" id="{E788BC35-5BA1-4F7D-B8B3-9D3DDF7DF30D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DB785649-CD3F-4B22-9BC6-920A6CC53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93BFCCB6-1A47-452B-8878-E2AED945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53133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7;p13">
            <a:extLst>
              <a:ext uri="{FF2B5EF4-FFF2-40B4-BE49-F238E27FC236}">
                <a16:creationId xmlns:a16="http://schemas.microsoft.com/office/drawing/2014/main" id="{716B681A-A399-421C-8FD9-26CA32C689CD}"/>
              </a:ext>
            </a:extLst>
          </p:cNvPr>
          <p:cNvSpPr txBox="1">
            <a:spLocks/>
          </p:cNvSpPr>
          <p:nvPr/>
        </p:nvSpPr>
        <p:spPr>
          <a:xfrm>
            <a:off x="557890" y="5173685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sz="7200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</a:p>
        </p:txBody>
      </p:sp>
      <p:sp>
        <p:nvSpPr>
          <p:cNvPr id="3" name="Google Shape;60;p13">
            <a:extLst>
              <a:ext uri="{FF2B5EF4-FFF2-40B4-BE49-F238E27FC236}">
                <a16:creationId xmlns:a16="http://schemas.microsoft.com/office/drawing/2014/main" id="{77757244-0E0A-4587-9B9E-C7A3D14917F3}"/>
              </a:ext>
            </a:extLst>
          </p:cNvPr>
          <p:cNvSpPr txBox="1">
            <a:spLocks/>
          </p:cNvSpPr>
          <p:nvPr/>
        </p:nvSpPr>
        <p:spPr>
          <a:xfrm>
            <a:off x="557890" y="3697017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4" name="Google Shape;62;p13">
            <a:extLst>
              <a:ext uri="{FF2B5EF4-FFF2-40B4-BE49-F238E27FC236}">
                <a16:creationId xmlns:a16="http://schemas.microsoft.com/office/drawing/2014/main" id="{38933FBC-D5BB-42BA-834D-CD63EDE7CC90}"/>
              </a:ext>
            </a:extLst>
          </p:cNvPr>
          <p:cNvSpPr txBox="1">
            <a:spLocks/>
          </p:cNvSpPr>
          <p:nvPr/>
        </p:nvSpPr>
        <p:spPr>
          <a:xfrm>
            <a:off x="557890" y="2221877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72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F9FF48B3-B49F-49F9-A127-8CD837B3380A}"/>
              </a:ext>
            </a:extLst>
          </p:cNvPr>
          <p:cNvSpPr txBox="1">
            <a:spLocks/>
          </p:cNvSpPr>
          <p:nvPr/>
        </p:nvSpPr>
        <p:spPr>
          <a:xfrm>
            <a:off x="557890" y="687715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6" name="Teksblokkie 5">
            <a:extLst>
              <a:ext uri="{FF2B5EF4-FFF2-40B4-BE49-F238E27FC236}">
                <a16:creationId xmlns:a16="http://schemas.microsoft.com/office/drawing/2014/main" id="{D705A5FC-5A5D-42B2-8259-C9078F540BCF}"/>
              </a:ext>
            </a:extLst>
          </p:cNvPr>
          <p:cNvSpPr txBox="1"/>
          <p:nvPr/>
        </p:nvSpPr>
        <p:spPr>
          <a:xfrm>
            <a:off x="2183642" y="770516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ONDERWERP</a:t>
            </a:r>
          </a:p>
          <a:p>
            <a:r>
              <a:rPr lang="en-US" sz="2400" dirty="0">
                <a:solidFill>
                  <a:srgbClr val="00B0F0"/>
                </a:solidFill>
              </a:rPr>
              <a:t>SUBJECT</a:t>
            </a:r>
            <a:endParaRPr lang="en-ZA" sz="2400" dirty="0">
              <a:solidFill>
                <a:srgbClr val="00B0F0"/>
              </a:solidFill>
            </a:endParaRPr>
          </a:p>
        </p:txBody>
      </p:sp>
      <p:sp>
        <p:nvSpPr>
          <p:cNvPr id="7" name="Teksblokkie 6">
            <a:extLst>
              <a:ext uri="{FF2B5EF4-FFF2-40B4-BE49-F238E27FC236}">
                <a16:creationId xmlns:a16="http://schemas.microsoft.com/office/drawing/2014/main" id="{FF274365-0E35-416E-930C-8BED6DB65567}"/>
              </a:ext>
            </a:extLst>
          </p:cNvPr>
          <p:cNvSpPr txBox="1"/>
          <p:nvPr/>
        </p:nvSpPr>
        <p:spPr>
          <a:xfrm>
            <a:off x="2183642" y="2304678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GESEGDE</a:t>
            </a:r>
          </a:p>
          <a:p>
            <a:r>
              <a:rPr lang="en-US" sz="2400" dirty="0">
                <a:solidFill>
                  <a:srgbClr val="92D050"/>
                </a:solidFill>
              </a:rPr>
              <a:t>VERB 1</a:t>
            </a:r>
            <a:endParaRPr lang="en-ZA" sz="2400" dirty="0">
              <a:solidFill>
                <a:srgbClr val="92D050"/>
              </a:solidFill>
            </a:endParaRPr>
          </a:p>
        </p:txBody>
      </p:sp>
      <p:sp>
        <p:nvSpPr>
          <p:cNvPr id="8" name="Teksblokkie 7">
            <a:extLst>
              <a:ext uri="{FF2B5EF4-FFF2-40B4-BE49-F238E27FC236}">
                <a16:creationId xmlns:a16="http://schemas.microsoft.com/office/drawing/2014/main" id="{E846DA85-7E35-4858-85DF-714478A5B60B}"/>
              </a:ext>
            </a:extLst>
          </p:cNvPr>
          <p:cNvSpPr txBox="1"/>
          <p:nvPr/>
        </p:nvSpPr>
        <p:spPr>
          <a:xfrm>
            <a:off x="2183642" y="3779818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VOORWERP</a:t>
            </a:r>
          </a:p>
          <a:p>
            <a:r>
              <a:rPr lang="en-US" sz="2400" dirty="0">
                <a:solidFill>
                  <a:srgbClr val="00B0F0"/>
                </a:solidFill>
              </a:rPr>
              <a:t>OBJECT</a:t>
            </a:r>
            <a:endParaRPr lang="en-ZA" sz="2400" dirty="0">
              <a:solidFill>
                <a:srgbClr val="00B0F0"/>
              </a:solidFill>
            </a:endParaRPr>
          </a:p>
        </p:txBody>
      </p:sp>
      <p:sp>
        <p:nvSpPr>
          <p:cNvPr id="9" name="Teksblokkie 8">
            <a:extLst>
              <a:ext uri="{FF2B5EF4-FFF2-40B4-BE49-F238E27FC236}">
                <a16:creationId xmlns:a16="http://schemas.microsoft.com/office/drawing/2014/main" id="{7748BBCC-D4C5-42B5-997F-33CE4A0E324E}"/>
              </a:ext>
            </a:extLst>
          </p:cNvPr>
          <p:cNvSpPr txBox="1"/>
          <p:nvPr/>
        </p:nvSpPr>
        <p:spPr>
          <a:xfrm>
            <a:off x="2183642" y="5256486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GESEGDE</a:t>
            </a:r>
          </a:p>
          <a:p>
            <a:r>
              <a:rPr lang="en-US" sz="2400" dirty="0">
                <a:solidFill>
                  <a:srgbClr val="92D050"/>
                </a:solidFill>
              </a:rPr>
              <a:t>VERB 2</a:t>
            </a:r>
            <a:endParaRPr lang="en-ZA" sz="2400" dirty="0">
              <a:solidFill>
                <a:srgbClr val="92D050"/>
              </a:solidFill>
            </a:endParaRPr>
          </a:p>
        </p:txBody>
      </p:sp>
      <p:sp>
        <p:nvSpPr>
          <p:cNvPr id="10" name="Teksblokkie 9">
            <a:extLst>
              <a:ext uri="{FF2B5EF4-FFF2-40B4-BE49-F238E27FC236}">
                <a16:creationId xmlns:a16="http://schemas.microsoft.com/office/drawing/2014/main" id="{45024CAA-5618-4C4F-8682-6CEF333A280F}"/>
              </a:ext>
            </a:extLst>
          </p:cNvPr>
          <p:cNvSpPr txBox="1"/>
          <p:nvPr/>
        </p:nvSpPr>
        <p:spPr>
          <a:xfrm>
            <a:off x="4206131" y="680622"/>
            <a:ext cx="4787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Lidwoord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selfstandige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naamwoord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voornaamwoord</a:t>
            </a:r>
            <a:endParaRPr lang="en-Z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ksblokkie 10">
            <a:extLst>
              <a:ext uri="{FF2B5EF4-FFF2-40B4-BE49-F238E27FC236}">
                <a16:creationId xmlns:a16="http://schemas.microsoft.com/office/drawing/2014/main" id="{B2D752E6-9E49-4FF7-A123-E6E51D550DAA}"/>
              </a:ext>
            </a:extLst>
          </p:cNvPr>
          <p:cNvSpPr txBox="1"/>
          <p:nvPr/>
        </p:nvSpPr>
        <p:spPr>
          <a:xfrm>
            <a:off x="4206131" y="3779817"/>
            <a:ext cx="4787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Lidwoord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selfstandige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naamwoord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,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voornaamwoord</a:t>
            </a:r>
            <a:endParaRPr lang="en-Z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D0769149-2C2D-42A7-8254-C93BAE81CA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206623"/>
              </p:ext>
            </p:extLst>
          </p:nvPr>
        </p:nvGraphicFramePr>
        <p:xfrm>
          <a:off x="4206131" y="2213823"/>
          <a:ext cx="4787744" cy="921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872">
                  <a:extLst>
                    <a:ext uri="{9D8B030D-6E8A-4147-A177-3AD203B41FA5}">
                      <a16:colId xmlns:a16="http://schemas.microsoft.com/office/drawing/2014/main" val="1384639032"/>
                    </a:ext>
                  </a:extLst>
                </a:gridCol>
                <a:gridCol w="2393872">
                  <a:extLst>
                    <a:ext uri="{9D8B030D-6E8A-4147-A177-3AD203B41FA5}">
                      <a16:colId xmlns:a16="http://schemas.microsoft.com/office/drawing/2014/main" val="1674893780"/>
                    </a:ext>
                  </a:extLst>
                </a:gridCol>
              </a:tblGrid>
              <a:tr h="460926">
                <a:tc>
                  <a:txBody>
                    <a:bodyPr/>
                    <a:lstStyle/>
                    <a:p>
                      <a:pPr algn="ctr"/>
                      <a:r>
                        <a:rPr lang="af-ZA" b="1" dirty="0"/>
                        <a:t>Teenwoordige tyd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f-ZA" b="1" dirty="0"/>
                        <a:t>Verlede/Toekoms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122743"/>
                  </a:ext>
                </a:extLst>
              </a:tr>
              <a:tr h="460926">
                <a:tc>
                  <a:txBody>
                    <a:bodyPr/>
                    <a:lstStyle/>
                    <a:p>
                      <a:r>
                        <a:rPr lang="af-ZA" dirty="0">
                          <a:latin typeface="Comic Sans MS" panose="030F0702030302020204" pitchFamily="66" charset="0"/>
                        </a:rPr>
                        <a:t>Hoofwerkwoord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f-ZA" dirty="0">
                          <a:latin typeface="Comic Sans MS" panose="030F0702030302020204" pitchFamily="66" charset="0"/>
                        </a:rPr>
                        <a:t>Hulpwerkwoord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861227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46085CE4-5AF9-4118-AD16-426B78AF5D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642967"/>
              </p:ext>
            </p:extLst>
          </p:nvPr>
        </p:nvGraphicFramePr>
        <p:xfrm>
          <a:off x="4206131" y="5211058"/>
          <a:ext cx="4787744" cy="9218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3872">
                  <a:extLst>
                    <a:ext uri="{9D8B030D-6E8A-4147-A177-3AD203B41FA5}">
                      <a16:colId xmlns:a16="http://schemas.microsoft.com/office/drawing/2014/main" val="1384639032"/>
                    </a:ext>
                  </a:extLst>
                </a:gridCol>
                <a:gridCol w="2393872">
                  <a:extLst>
                    <a:ext uri="{9D8B030D-6E8A-4147-A177-3AD203B41FA5}">
                      <a16:colId xmlns:a16="http://schemas.microsoft.com/office/drawing/2014/main" val="1674893780"/>
                    </a:ext>
                  </a:extLst>
                </a:gridCol>
              </a:tblGrid>
              <a:tr h="460926">
                <a:tc>
                  <a:txBody>
                    <a:bodyPr/>
                    <a:lstStyle/>
                    <a:p>
                      <a:pPr algn="ctr"/>
                      <a:r>
                        <a:rPr lang="af-ZA" b="1" dirty="0"/>
                        <a:t>Teenwoordige tyd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f-ZA" b="1" dirty="0"/>
                        <a:t>Verlede/Toekoms</a:t>
                      </a:r>
                    </a:p>
                  </a:txBody>
                  <a:tcPr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122743"/>
                  </a:ext>
                </a:extLst>
              </a:tr>
              <a:tr h="460926">
                <a:tc>
                  <a:txBody>
                    <a:bodyPr/>
                    <a:lstStyle/>
                    <a:p>
                      <a:endParaRPr lang="af-ZA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f-ZA" dirty="0">
                          <a:latin typeface="Comic Sans MS" panose="030F0702030302020204" pitchFamily="66" charset="0"/>
                        </a:rPr>
                        <a:t>Hoofwerkwoord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861227"/>
                  </a:ext>
                </a:extLst>
              </a:tr>
            </a:tbl>
          </a:graphicData>
        </a:graphic>
      </p:graphicFrame>
      <p:sp>
        <p:nvSpPr>
          <p:cNvPr id="14" name="Maalteken 13">
            <a:extLst>
              <a:ext uri="{FF2B5EF4-FFF2-40B4-BE49-F238E27FC236}">
                <a16:creationId xmlns:a16="http://schemas.microsoft.com/office/drawing/2014/main" id="{5629D010-B6E6-4D80-830B-08A364B146C0}"/>
              </a:ext>
            </a:extLst>
          </p:cNvPr>
          <p:cNvSpPr/>
          <p:nvPr/>
        </p:nvSpPr>
        <p:spPr>
          <a:xfrm>
            <a:off x="5022376" y="5557744"/>
            <a:ext cx="818866" cy="61963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5" name="Teksblokkie 14">
            <a:extLst>
              <a:ext uri="{FF2B5EF4-FFF2-40B4-BE49-F238E27FC236}">
                <a16:creationId xmlns:a16="http://schemas.microsoft.com/office/drawing/2014/main" id="{AF28FDF7-4450-46DA-B3AF-2FF6295E9C4F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16" name="Loopvoet-plekhouer 15">
            <a:extLst>
              <a:ext uri="{FF2B5EF4-FFF2-40B4-BE49-F238E27FC236}">
                <a16:creationId xmlns:a16="http://schemas.microsoft.com/office/drawing/2014/main" id="{5FC079E5-7801-4AB8-AD26-9FA1D8FAB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7" name="Skyfienommer-plekhouer 16">
            <a:extLst>
              <a:ext uri="{FF2B5EF4-FFF2-40B4-BE49-F238E27FC236}">
                <a16:creationId xmlns:a16="http://schemas.microsoft.com/office/drawing/2014/main" id="{EAC578E7-2F52-42C0-B806-4FCF47EBF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2866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blokkie 1">
            <a:extLst>
              <a:ext uri="{FF2B5EF4-FFF2-40B4-BE49-F238E27FC236}">
                <a16:creationId xmlns:a16="http://schemas.microsoft.com/office/drawing/2014/main" id="{06B2D774-2635-4E28-927E-288E2539C46E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3" name="Google Shape;63;p13">
            <a:extLst>
              <a:ext uri="{FF2B5EF4-FFF2-40B4-BE49-F238E27FC236}">
                <a16:creationId xmlns:a16="http://schemas.microsoft.com/office/drawing/2014/main" id="{29BC160D-4263-479E-9DDA-849E0FC067E1}"/>
              </a:ext>
            </a:extLst>
          </p:cNvPr>
          <p:cNvSpPr txBox="1">
            <a:spLocks/>
          </p:cNvSpPr>
          <p:nvPr/>
        </p:nvSpPr>
        <p:spPr>
          <a:xfrm>
            <a:off x="5527344" y="230832"/>
            <a:ext cx="3341082" cy="146149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11500" dirty="0">
                <a:solidFill>
                  <a:srgbClr val="00B0F0"/>
                </a:solidFill>
                <a:latin typeface="Comic Sans MS" panose="030F0702030302020204" pitchFamily="66" charset="0"/>
              </a:rPr>
              <a:t>S+O</a:t>
            </a:r>
          </a:p>
        </p:txBody>
      </p:sp>
      <p:sp>
        <p:nvSpPr>
          <p:cNvPr id="5" name="Teksblokkie 4">
            <a:extLst>
              <a:ext uri="{FF2B5EF4-FFF2-40B4-BE49-F238E27FC236}">
                <a16:creationId xmlns:a16="http://schemas.microsoft.com/office/drawing/2014/main" id="{02F8CFE9-C12D-48BA-A0B2-2D26B9095085}"/>
              </a:ext>
            </a:extLst>
          </p:cNvPr>
          <p:cNvSpPr txBox="1"/>
          <p:nvPr/>
        </p:nvSpPr>
        <p:spPr>
          <a:xfrm>
            <a:off x="1012553" y="768992"/>
            <a:ext cx="36549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5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Lidwoord</a:t>
            </a:r>
            <a:endParaRPr lang="en-ZA" sz="5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rent 7">
            <a:extLst>
              <a:ext uri="{FF2B5EF4-FFF2-40B4-BE49-F238E27FC236}">
                <a16:creationId xmlns:a16="http://schemas.microsoft.com/office/drawing/2014/main" id="{C810525D-76A6-44BD-8830-0CAA0F6599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85" y="2310568"/>
            <a:ext cx="7594974" cy="3544321"/>
          </a:xfrm>
          <a:prstGeom prst="rect">
            <a:avLst/>
          </a:prstGeom>
        </p:spPr>
      </p:pic>
      <p:sp>
        <p:nvSpPr>
          <p:cNvPr id="9" name="Loopvoet-plekhouer 8">
            <a:extLst>
              <a:ext uri="{FF2B5EF4-FFF2-40B4-BE49-F238E27FC236}">
                <a16:creationId xmlns:a16="http://schemas.microsoft.com/office/drawing/2014/main" id="{33EEE4B3-1EE6-4CF0-93AF-8AA2BCE2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0" name="Skyfienommer-plekhouer 9">
            <a:extLst>
              <a:ext uri="{FF2B5EF4-FFF2-40B4-BE49-F238E27FC236}">
                <a16:creationId xmlns:a16="http://schemas.microsoft.com/office/drawing/2014/main" id="{5C09EB06-7D31-4C5F-A2D7-0E4437B9E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99164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blokkie 1">
            <a:extLst>
              <a:ext uri="{FF2B5EF4-FFF2-40B4-BE49-F238E27FC236}">
                <a16:creationId xmlns:a16="http://schemas.microsoft.com/office/drawing/2014/main" id="{06B2D774-2635-4E28-927E-288E2539C46E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3" name="Google Shape;63;p13">
            <a:extLst>
              <a:ext uri="{FF2B5EF4-FFF2-40B4-BE49-F238E27FC236}">
                <a16:creationId xmlns:a16="http://schemas.microsoft.com/office/drawing/2014/main" id="{29BC160D-4263-479E-9DDA-849E0FC067E1}"/>
              </a:ext>
            </a:extLst>
          </p:cNvPr>
          <p:cNvSpPr txBox="1">
            <a:spLocks/>
          </p:cNvSpPr>
          <p:nvPr/>
        </p:nvSpPr>
        <p:spPr>
          <a:xfrm>
            <a:off x="5527344" y="230832"/>
            <a:ext cx="3341082" cy="146149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11500" dirty="0">
                <a:solidFill>
                  <a:srgbClr val="00B0F0"/>
                </a:solidFill>
                <a:latin typeface="Comic Sans MS" panose="030F0702030302020204" pitchFamily="66" charset="0"/>
              </a:rPr>
              <a:t>S+O</a:t>
            </a:r>
          </a:p>
        </p:txBody>
      </p:sp>
      <p:sp>
        <p:nvSpPr>
          <p:cNvPr id="6" name="Teksblokkie 5">
            <a:extLst>
              <a:ext uri="{FF2B5EF4-FFF2-40B4-BE49-F238E27FC236}">
                <a16:creationId xmlns:a16="http://schemas.microsoft.com/office/drawing/2014/main" id="{6F36DE95-00C2-47EF-A13F-DAA3600B7EDE}"/>
              </a:ext>
            </a:extLst>
          </p:cNvPr>
          <p:cNvSpPr txBox="1"/>
          <p:nvPr/>
        </p:nvSpPr>
        <p:spPr>
          <a:xfrm>
            <a:off x="286603" y="677558"/>
            <a:ext cx="4954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Selfstandige</a:t>
            </a:r>
            <a:r>
              <a:rPr lang="en-ZA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ZA" sz="32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naamwoord</a:t>
            </a:r>
            <a:endParaRPr lang="en-ZA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9" name="Prent 8">
            <a:extLst>
              <a:ext uri="{FF2B5EF4-FFF2-40B4-BE49-F238E27FC236}">
                <a16:creationId xmlns:a16="http://schemas.microsoft.com/office/drawing/2014/main" id="{9C0F816E-725B-41CA-AA8B-127130CC6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51" y="1741719"/>
            <a:ext cx="6323689" cy="4885449"/>
          </a:xfrm>
          <a:prstGeom prst="rect">
            <a:avLst/>
          </a:prstGeom>
        </p:spPr>
      </p:pic>
      <p:sp>
        <p:nvSpPr>
          <p:cNvPr id="10" name="Loopvoet-plekhouer 9">
            <a:extLst>
              <a:ext uri="{FF2B5EF4-FFF2-40B4-BE49-F238E27FC236}">
                <a16:creationId xmlns:a16="http://schemas.microsoft.com/office/drawing/2014/main" id="{393A54A1-23E6-4E51-9E7A-1616EAA82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1" name="Skyfienommer-plekhouer 10">
            <a:extLst>
              <a:ext uri="{FF2B5EF4-FFF2-40B4-BE49-F238E27FC236}">
                <a16:creationId xmlns:a16="http://schemas.microsoft.com/office/drawing/2014/main" id="{AEA716BA-AE6C-4BA7-B6D2-8C80A4493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2101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blokkie 1">
            <a:extLst>
              <a:ext uri="{FF2B5EF4-FFF2-40B4-BE49-F238E27FC236}">
                <a16:creationId xmlns:a16="http://schemas.microsoft.com/office/drawing/2014/main" id="{06B2D774-2635-4E28-927E-288E2539C46E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3" name="Google Shape;63;p13">
            <a:extLst>
              <a:ext uri="{FF2B5EF4-FFF2-40B4-BE49-F238E27FC236}">
                <a16:creationId xmlns:a16="http://schemas.microsoft.com/office/drawing/2014/main" id="{29BC160D-4263-479E-9DDA-849E0FC067E1}"/>
              </a:ext>
            </a:extLst>
          </p:cNvPr>
          <p:cNvSpPr txBox="1">
            <a:spLocks/>
          </p:cNvSpPr>
          <p:nvPr/>
        </p:nvSpPr>
        <p:spPr>
          <a:xfrm>
            <a:off x="5527344" y="230832"/>
            <a:ext cx="3341082" cy="146149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11500" dirty="0">
                <a:solidFill>
                  <a:srgbClr val="00B0F0"/>
                </a:solidFill>
                <a:latin typeface="Comic Sans MS" panose="030F0702030302020204" pitchFamily="66" charset="0"/>
              </a:rPr>
              <a:t>S+O</a:t>
            </a:r>
          </a:p>
        </p:txBody>
      </p:sp>
      <p:sp>
        <p:nvSpPr>
          <p:cNvPr id="7" name="Teksblokkie 6">
            <a:extLst>
              <a:ext uri="{FF2B5EF4-FFF2-40B4-BE49-F238E27FC236}">
                <a16:creationId xmlns:a16="http://schemas.microsoft.com/office/drawing/2014/main" id="{5BD19B45-3763-465A-AC56-B5D11CC93D28}"/>
              </a:ext>
            </a:extLst>
          </p:cNvPr>
          <p:cNvSpPr txBox="1"/>
          <p:nvPr/>
        </p:nvSpPr>
        <p:spPr>
          <a:xfrm>
            <a:off x="125449" y="603286"/>
            <a:ext cx="5401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5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Voornaamwoord</a:t>
            </a:r>
            <a:endParaRPr lang="en-ZA" sz="5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8" name="Prent 7">
            <a:extLst>
              <a:ext uri="{FF2B5EF4-FFF2-40B4-BE49-F238E27FC236}">
                <a16:creationId xmlns:a16="http://schemas.microsoft.com/office/drawing/2014/main" id="{7CF559D0-2C15-4231-9670-C9933794B9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25" y="1794431"/>
            <a:ext cx="6578220" cy="4954407"/>
          </a:xfrm>
          <a:prstGeom prst="rect">
            <a:avLst/>
          </a:prstGeom>
        </p:spPr>
      </p:pic>
      <p:sp>
        <p:nvSpPr>
          <p:cNvPr id="9" name="Loopvoet-plekhouer 8">
            <a:extLst>
              <a:ext uri="{FF2B5EF4-FFF2-40B4-BE49-F238E27FC236}">
                <a16:creationId xmlns:a16="http://schemas.microsoft.com/office/drawing/2014/main" id="{4970B4D4-66CE-43DD-B18D-CF0BCDC9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0" name="Skyfienommer-plekhouer 9">
            <a:extLst>
              <a:ext uri="{FF2B5EF4-FFF2-40B4-BE49-F238E27FC236}">
                <a16:creationId xmlns:a16="http://schemas.microsoft.com/office/drawing/2014/main" id="{96D53145-34AA-4495-95ED-E5545F1D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75704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blokkie 1">
            <a:extLst>
              <a:ext uri="{FF2B5EF4-FFF2-40B4-BE49-F238E27FC236}">
                <a16:creationId xmlns:a16="http://schemas.microsoft.com/office/drawing/2014/main" id="{06B2D774-2635-4E28-927E-288E2539C46E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4" name="Google Shape;62;p13">
            <a:extLst>
              <a:ext uri="{FF2B5EF4-FFF2-40B4-BE49-F238E27FC236}">
                <a16:creationId xmlns:a16="http://schemas.microsoft.com/office/drawing/2014/main" id="{4C9034D5-5069-423B-ABB2-CD4303AB434D}"/>
              </a:ext>
            </a:extLst>
          </p:cNvPr>
          <p:cNvSpPr txBox="1">
            <a:spLocks/>
          </p:cNvSpPr>
          <p:nvPr/>
        </p:nvSpPr>
        <p:spPr>
          <a:xfrm>
            <a:off x="5117910" y="121651"/>
            <a:ext cx="3914288" cy="1147592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8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v1+v2</a:t>
            </a:r>
            <a:endParaRPr lang="en-ZA" sz="8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ksblokkie 5">
            <a:extLst>
              <a:ext uri="{FF2B5EF4-FFF2-40B4-BE49-F238E27FC236}">
                <a16:creationId xmlns:a16="http://schemas.microsoft.com/office/drawing/2014/main" id="{2C96F714-6DB3-4E34-BFA4-C1521D1E975D}"/>
              </a:ext>
            </a:extLst>
          </p:cNvPr>
          <p:cNvSpPr txBox="1"/>
          <p:nvPr/>
        </p:nvSpPr>
        <p:spPr>
          <a:xfrm>
            <a:off x="177420" y="558038"/>
            <a:ext cx="495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4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Werkwoord</a:t>
            </a:r>
            <a:endParaRPr lang="en-ZA" sz="4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rent 6">
            <a:extLst>
              <a:ext uri="{FF2B5EF4-FFF2-40B4-BE49-F238E27FC236}">
                <a16:creationId xmlns:a16="http://schemas.microsoft.com/office/drawing/2014/main" id="{B113903E-8D7D-4D4E-9D5A-3C6CB4B799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443" y="1372933"/>
            <a:ext cx="5400405" cy="5361483"/>
          </a:xfrm>
          <a:prstGeom prst="rect">
            <a:avLst/>
          </a:prstGeom>
        </p:spPr>
      </p:pic>
      <p:sp>
        <p:nvSpPr>
          <p:cNvPr id="8" name="Loopvoet-plekhouer 7">
            <a:extLst>
              <a:ext uri="{FF2B5EF4-FFF2-40B4-BE49-F238E27FC236}">
                <a16:creationId xmlns:a16="http://schemas.microsoft.com/office/drawing/2014/main" id="{FC5A7B9A-6148-4566-8EB6-B35BC219F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9" name="Skyfienommer-plekhouer 8">
            <a:extLst>
              <a:ext uri="{FF2B5EF4-FFF2-40B4-BE49-F238E27FC236}">
                <a16:creationId xmlns:a16="http://schemas.microsoft.com/office/drawing/2014/main" id="{97BC0BA8-C07E-4937-81B6-5FFE45BA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84012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s://i.ebayimg.com/images/g/rEsAAOSw4A5YnxTo/s-l1600.jpg">
            <a:extLst>
              <a:ext uri="{FF2B5EF4-FFF2-40B4-BE49-F238E27FC236}">
                <a16:creationId xmlns:a16="http://schemas.microsoft.com/office/drawing/2014/main" id="{21BA7D87-7CA9-4B0C-85C7-E87CBC97D3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88" y="1412543"/>
            <a:ext cx="6578221" cy="493366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6655BF48-184E-4499-BA3C-3D7437FE7055}"/>
              </a:ext>
            </a:extLst>
          </p:cNvPr>
          <p:cNvSpPr txBox="1">
            <a:spLocks/>
          </p:cNvSpPr>
          <p:nvPr/>
        </p:nvSpPr>
        <p:spPr>
          <a:xfrm>
            <a:off x="0" y="299385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sz="5400" dirty="0">
                <a:solidFill>
                  <a:schemeClr val="bg1"/>
                </a:solidFill>
                <a:latin typeface="Comic Sans MS" panose="030F0702030302020204" pitchFamily="66" charset="0"/>
              </a:rPr>
              <a:t>Bywoordelike bepalings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E8CD1429-5B2D-433F-A1E0-B5D7CF17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4" name="Skyfienommer-plekhouer 3">
            <a:extLst>
              <a:ext uri="{FF2B5EF4-FFF2-40B4-BE49-F238E27FC236}">
                <a16:creationId xmlns:a16="http://schemas.microsoft.com/office/drawing/2014/main" id="{32F3CEA8-6E30-480E-A1B3-C1EA56D50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6978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9;p14">
            <a:extLst>
              <a:ext uri="{FF2B5EF4-FFF2-40B4-BE49-F238E27FC236}">
                <a16:creationId xmlns:a16="http://schemas.microsoft.com/office/drawing/2014/main" id="{785FAD37-FE85-4D9B-8FA5-0702D7DBCB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327546"/>
            <a:ext cx="8520600" cy="9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nl-NL" sz="3200" dirty="0">
                <a:solidFill>
                  <a:schemeClr val="bg1"/>
                </a:solidFill>
                <a:latin typeface="Comic Sans MS" panose="030F0702030302020204" pitchFamily="66" charset="0"/>
              </a:rPr>
              <a:t>Hierdie woord of sinsnede beskryf die werkwoordelike gedeelte in die sin.</a:t>
            </a:r>
            <a:endParaRPr sz="1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Google Shape;60;p13">
            <a:extLst>
              <a:ext uri="{FF2B5EF4-FFF2-40B4-BE49-F238E27FC236}">
                <a16:creationId xmlns:a16="http://schemas.microsoft.com/office/drawing/2014/main" id="{7198E586-A776-4FAA-9C20-D19AA5C20642}"/>
              </a:ext>
            </a:extLst>
          </p:cNvPr>
          <p:cNvSpPr txBox="1">
            <a:spLocks/>
          </p:cNvSpPr>
          <p:nvPr/>
        </p:nvSpPr>
        <p:spPr>
          <a:xfrm>
            <a:off x="530594" y="5242131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6" name="Google Shape;62;p13">
            <a:extLst>
              <a:ext uri="{FF2B5EF4-FFF2-40B4-BE49-F238E27FC236}">
                <a16:creationId xmlns:a16="http://schemas.microsoft.com/office/drawing/2014/main" id="{AF2BDC56-DF3C-4EEE-8D4B-5194BAFEAD31}"/>
              </a:ext>
            </a:extLst>
          </p:cNvPr>
          <p:cNvSpPr txBox="1">
            <a:spLocks/>
          </p:cNvSpPr>
          <p:nvPr/>
        </p:nvSpPr>
        <p:spPr>
          <a:xfrm>
            <a:off x="530594" y="3632665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7" name="Google Shape;63;p13">
            <a:extLst>
              <a:ext uri="{FF2B5EF4-FFF2-40B4-BE49-F238E27FC236}">
                <a16:creationId xmlns:a16="http://schemas.microsoft.com/office/drawing/2014/main" id="{AA70C6B9-B114-4778-A184-8A06BB555AD3}"/>
              </a:ext>
            </a:extLst>
          </p:cNvPr>
          <p:cNvSpPr txBox="1">
            <a:spLocks/>
          </p:cNvSpPr>
          <p:nvPr/>
        </p:nvSpPr>
        <p:spPr>
          <a:xfrm>
            <a:off x="530594" y="1896039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8" name="Teksblokkie 7">
            <a:extLst>
              <a:ext uri="{FF2B5EF4-FFF2-40B4-BE49-F238E27FC236}">
                <a16:creationId xmlns:a16="http://schemas.microsoft.com/office/drawing/2014/main" id="{E5B57324-8D5E-4313-8C97-7830F0E7ECC9}"/>
              </a:ext>
            </a:extLst>
          </p:cNvPr>
          <p:cNvSpPr txBox="1"/>
          <p:nvPr/>
        </p:nvSpPr>
        <p:spPr>
          <a:xfrm>
            <a:off x="2156346" y="1794174"/>
            <a:ext cx="36166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BYWOORDELIKE BEPALING VAN TYD</a:t>
            </a:r>
          </a:p>
          <a:p>
            <a:r>
              <a:rPr lang="en-ZA" sz="2400" dirty="0">
                <a:solidFill>
                  <a:srgbClr val="FF0000"/>
                </a:solidFill>
              </a:rPr>
              <a:t>adverbial clause of time</a:t>
            </a:r>
          </a:p>
        </p:txBody>
      </p:sp>
      <p:sp>
        <p:nvSpPr>
          <p:cNvPr id="9" name="Teksblokkie 8">
            <a:extLst>
              <a:ext uri="{FF2B5EF4-FFF2-40B4-BE49-F238E27FC236}">
                <a16:creationId xmlns:a16="http://schemas.microsoft.com/office/drawing/2014/main" id="{1CCEFD23-ABD0-449E-842F-8BCA23BA38CF}"/>
              </a:ext>
            </a:extLst>
          </p:cNvPr>
          <p:cNvSpPr txBox="1"/>
          <p:nvPr/>
        </p:nvSpPr>
        <p:spPr>
          <a:xfrm>
            <a:off x="2156346" y="3632665"/>
            <a:ext cx="36166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BYWOORDELIKE BEPALING VAN WYSE</a:t>
            </a:r>
          </a:p>
          <a:p>
            <a:r>
              <a:rPr lang="en-ZA" sz="2400" dirty="0">
                <a:solidFill>
                  <a:srgbClr val="FF0000"/>
                </a:solidFill>
              </a:rPr>
              <a:t>adverbial clause of manner</a:t>
            </a:r>
          </a:p>
        </p:txBody>
      </p:sp>
      <p:sp>
        <p:nvSpPr>
          <p:cNvPr id="10" name="Teksblokkie 9">
            <a:extLst>
              <a:ext uri="{FF2B5EF4-FFF2-40B4-BE49-F238E27FC236}">
                <a16:creationId xmlns:a16="http://schemas.microsoft.com/office/drawing/2014/main" id="{C9C95F73-1639-4C61-AB22-75B4E0864FD3}"/>
              </a:ext>
            </a:extLst>
          </p:cNvPr>
          <p:cNvSpPr txBox="1"/>
          <p:nvPr/>
        </p:nvSpPr>
        <p:spPr>
          <a:xfrm>
            <a:off x="2156346" y="5133981"/>
            <a:ext cx="36166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BYWOORDELIKE BEPALING VAN PLEK</a:t>
            </a:r>
          </a:p>
          <a:p>
            <a:r>
              <a:rPr lang="en-ZA" sz="2400" dirty="0">
                <a:solidFill>
                  <a:srgbClr val="FF0000"/>
                </a:solidFill>
              </a:rPr>
              <a:t>adverbial clause of place</a:t>
            </a:r>
          </a:p>
        </p:txBody>
      </p:sp>
      <p:sp>
        <p:nvSpPr>
          <p:cNvPr id="12" name="Google Shape;63;p13">
            <a:extLst>
              <a:ext uri="{FF2B5EF4-FFF2-40B4-BE49-F238E27FC236}">
                <a16:creationId xmlns:a16="http://schemas.microsoft.com/office/drawing/2014/main" id="{8767F653-CCAF-49B1-9798-E8A070F9089D}"/>
              </a:ext>
            </a:extLst>
          </p:cNvPr>
          <p:cNvSpPr txBox="1">
            <a:spLocks/>
          </p:cNvSpPr>
          <p:nvPr/>
        </p:nvSpPr>
        <p:spPr>
          <a:xfrm>
            <a:off x="6055880" y="1899347"/>
            <a:ext cx="2776420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Wanneer</a:t>
            </a: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Google Shape;63;p13">
            <a:extLst>
              <a:ext uri="{FF2B5EF4-FFF2-40B4-BE49-F238E27FC236}">
                <a16:creationId xmlns:a16="http://schemas.microsoft.com/office/drawing/2014/main" id="{45410336-90A6-4981-A8D4-66DEFA453418}"/>
              </a:ext>
            </a:extLst>
          </p:cNvPr>
          <p:cNvSpPr txBox="1">
            <a:spLocks/>
          </p:cNvSpPr>
          <p:nvPr/>
        </p:nvSpPr>
        <p:spPr>
          <a:xfrm>
            <a:off x="6055880" y="5235846"/>
            <a:ext cx="2776420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Waar</a:t>
            </a:r>
            <a:r>
              <a:rPr lang="en-US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?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7603EC9A-9E0B-419D-A021-3BE67A97521A}"/>
              </a:ext>
            </a:extLst>
          </p:cNvPr>
          <p:cNvSpPr txBox="1">
            <a:spLocks/>
          </p:cNvSpPr>
          <p:nvPr/>
        </p:nvSpPr>
        <p:spPr>
          <a:xfrm>
            <a:off x="6055880" y="3632665"/>
            <a:ext cx="2776420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Hoe?</a:t>
            </a:r>
          </a:p>
        </p:txBody>
      </p:sp>
      <p:sp>
        <p:nvSpPr>
          <p:cNvPr id="2" name="Loopvoet-plekhouer 1">
            <a:extLst>
              <a:ext uri="{FF2B5EF4-FFF2-40B4-BE49-F238E27FC236}">
                <a16:creationId xmlns:a16="http://schemas.microsoft.com/office/drawing/2014/main" id="{B1F07177-B0B7-41A6-9797-74C0D52AE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6" name="Skyfienommer-plekhouer 15">
            <a:extLst>
              <a:ext uri="{FF2B5EF4-FFF2-40B4-BE49-F238E27FC236}">
                <a16:creationId xmlns:a16="http://schemas.microsoft.com/office/drawing/2014/main" id="{C7325CDA-A660-4F54-8D63-D0DB6D01D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3319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9F6041-6642-44D0-8EF0-9628B10CF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LEES DIE VOLGENDE SINNE EN BEANTWOORD DIE VOLGENDE VRAE:</a:t>
            </a:r>
          </a:p>
        </p:txBody>
      </p:sp>
      <p:sp>
        <p:nvSpPr>
          <p:cNvPr id="3" name="Loopvoet-plekhouer 2">
            <a:extLst>
              <a:ext uri="{FF2B5EF4-FFF2-40B4-BE49-F238E27FC236}">
                <a16:creationId xmlns:a16="http://schemas.microsoft.com/office/drawing/2014/main" id="{62B3B147-EA1B-4532-B715-BE510C278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4" name="Skyfienommer-plekhouer 3">
            <a:extLst>
              <a:ext uri="{FF2B5EF4-FFF2-40B4-BE49-F238E27FC236}">
                <a16:creationId xmlns:a16="http://schemas.microsoft.com/office/drawing/2014/main" id="{9636790C-D450-48EC-A191-EFD27171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84304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42F4-A283-4945-BA41-07D8A7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98" y="687175"/>
            <a:ext cx="7886700" cy="1005147"/>
          </a:xfrm>
        </p:spPr>
        <p:txBody>
          <a:bodyPr>
            <a:normAutofit fontScale="90000"/>
          </a:bodyPr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Die kinders doen elke dag  hulle huiswerk netjies in hulle boeke.</a:t>
            </a:r>
          </a:p>
        </p:txBody>
      </p:sp>
      <p:sp>
        <p:nvSpPr>
          <p:cNvPr id="3" name="Teksblokkie 2">
            <a:extLst>
              <a:ext uri="{FF2B5EF4-FFF2-40B4-BE49-F238E27FC236}">
                <a16:creationId xmlns:a16="http://schemas.microsoft.com/office/drawing/2014/main" id="{686F97AF-C217-40FF-B8DD-D736669C4F75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 err="1">
                <a:solidFill>
                  <a:srgbClr val="FFC000"/>
                </a:solidFill>
              </a:rPr>
              <a:t>Teenwoordige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tyd</a:t>
            </a:r>
            <a:r>
              <a:rPr lang="en-US" sz="2400" b="1" dirty="0">
                <a:solidFill>
                  <a:srgbClr val="FFC000"/>
                </a:solidFill>
              </a:rPr>
              <a:t> – Present tense</a:t>
            </a:r>
            <a:endParaRPr lang="en-ZA" sz="2400" b="1" dirty="0">
              <a:solidFill>
                <a:srgbClr val="FFC000"/>
              </a:solidFill>
            </a:endParaRP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61080C6D-B255-4093-A9D5-D2F85F07B301}"/>
              </a:ext>
            </a:extLst>
          </p:cNvPr>
          <p:cNvSpPr txBox="1">
            <a:spLocks/>
          </p:cNvSpPr>
          <p:nvPr/>
        </p:nvSpPr>
        <p:spPr>
          <a:xfrm>
            <a:off x="423935" y="206490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Wanneer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Google Shape;63;p13">
            <a:extLst>
              <a:ext uri="{FF2B5EF4-FFF2-40B4-BE49-F238E27FC236}">
                <a16:creationId xmlns:a16="http://schemas.microsoft.com/office/drawing/2014/main" id="{BD6EA63E-239B-4EF3-8BA7-D17CBB5EC68F}"/>
              </a:ext>
            </a:extLst>
          </p:cNvPr>
          <p:cNvSpPr txBox="1">
            <a:spLocks/>
          </p:cNvSpPr>
          <p:nvPr/>
        </p:nvSpPr>
        <p:spPr>
          <a:xfrm>
            <a:off x="423935" y="437558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Waar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Google Shape;62;p13">
            <a:extLst>
              <a:ext uri="{FF2B5EF4-FFF2-40B4-BE49-F238E27FC236}">
                <a16:creationId xmlns:a16="http://schemas.microsoft.com/office/drawing/2014/main" id="{EBB2D68F-FB57-40C7-A53D-063C4B9D6613}"/>
              </a:ext>
            </a:extLst>
          </p:cNvPr>
          <p:cNvSpPr txBox="1">
            <a:spLocks/>
          </p:cNvSpPr>
          <p:nvPr/>
        </p:nvSpPr>
        <p:spPr>
          <a:xfrm>
            <a:off x="423935" y="322024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Hoe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08AF35-A535-4609-B871-2CC8D6D459A6}"/>
              </a:ext>
            </a:extLst>
          </p:cNvPr>
          <p:cNvSpPr txBox="1">
            <a:spLocks/>
          </p:cNvSpPr>
          <p:nvPr/>
        </p:nvSpPr>
        <p:spPr>
          <a:xfrm>
            <a:off x="3057952" y="2064908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elke dag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DEC9253-CBD9-48A0-9E25-CB89ABB15A48}"/>
              </a:ext>
            </a:extLst>
          </p:cNvPr>
          <p:cNvSpPr txBox="1">
            <a:spLocks/>
          </p:cNvSpPr>
          <p:nvPr/>
        </p:nvSpPr>
        <p:spPr>
          <a:xfrm>
            <a:off x="3057952" y="3220247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netjies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70FA465-36B1-4598-9B50-485C2211EEE7}"/>
              </a:ext>
            </a:extLst>
          </p:cNvPr>
          <p:cNvSpPr txBox="1">
            <a:spLocks/>
          </p:cNvSpPr>
          <p:nvPr/>
        </p:nvSpPr>
        <p:spPr>
          <a:xfrm>
            <a:off x="3057952" y="4375587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in hulle boeke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D694CCA8-FE17-4890-B3B8-5BF89FBF3A3F}"/>
              </a:ext>
            </a:extLst>
          </p:cNvPr>
          <p:cNvSpPr txBox="1">
            <a:spLocks/>
          </p:cNvSpPr>
          <p:nvPr/>
        </p:nvSpPr>
        <p:spPr>
          <a:xfrm>
            <a:off x="0" y="5530927"/>
            <a:ext cx="9144000" cy="10051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220000"/>
              </a:lnSpc>
            </a:pPr>
            <a:r>
              <a:rPr lang="af-ZA" sz="2400" dirty="0">
                <a:solidFill>
                  <a:schemeClr val="bg1"/>
                </a:solidFill>
              </a:rPr>
              <a:t>Die kinders / doen / elke dag / hulle huiswerk / netjies / in hulle boeke.</a:t>
            </a:r>
          </a:p>
        </p:txBody>
      </p:sp>
      <p:sp>
        <p:nvSpPr>
          <p:cNvPr id="13" name="Google Shape;60;p13">
            <a:extLst>
              <a:ext uri="{FF2B5EF4-FFF2-40B4-BE49-F238E27FC236}">
                <a16:creationId xmlns:a16="http://schemas.microsoft.com/office/drawing/2014/main" id="{AD948481-7B0D-4F11-BC95-684E6BEF6A50}"/>
              </a:ext>
            </a:extLst>
          </p:cNvPr>
          <p:cNvSpPr txBox="1">
            <a:spLocks/>
          </p:cNvSpPr>
          <p:nvPr/>
        </p:nvSpPr>
        <p:spPr>
          <a:xfrm>
            <a:off x="7592477" y="5594078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C26C4769-83B8-4DC4-9271-EE5D85BAC64D}"/>
              </a:ext>
            </a:extLst>
          </p:cNvPr>
          <p:cNvSpPr txBox="1">
            <a:spLocks/>
          </p:cNvSpPr>
          <p:nvPr/>
        </p:nvSpPr>
        <p:spPr>
          <a:xfrm>
            <a:off x="6159462" y="562006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5" name="Google Shape;63;p13">
            <a:extLst>
              <a:ext uri="{FF2B5EF4-FFF2-40B4-BE49-F238E27FC236}">
                <a16:creationId xmlns:a16="http://schemas.microsoft.com/office/drawing/2014/main" id="{52EF3E13-7EE8-4677-8491-753917484F89}"/>
              </a:ext>
            </a:extLst>
          </p:cNvPr>
          <p:cNvSpPr txBox="1">
            <a:spLocks/>
          </p:cNvSpPr>
          <p:nvPr/>
        </p:nvSpPr>
        <p:spPr>
          <a:xfrm>
            <a:off x="2850714" y="554538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DA2E6768-77F2-4C2D-A276-DAD2572B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2" name="Skyfienommer-plekhouer 11">
            <a:extLst>
              <a:ext uri="{FF2B5EF4-FFF2-40B4-BE49-F238E27FC236}">
                <a16:creationId xmlns:a16="http://schemas.microsoft.com/office/drawing/2014/main" id="{6DF92366-D219-4735-BF3A-472E64F63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8319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s://i.ebayimg.com/images/g/rEsAAOSw4A5YnxTo/s-l1600.jpg">
            <a:extLst>
              <a:ext uri="{FF2B5EF4-FFF2-40B4-BE49-F238E27FC236}">
                <a16:creationId xmlns:a16="http://schemas.microsoft.com/office/drawing/2014/main" id="{21BA7D87-7CA9-4B0C-85C7-E87CBC97D3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88" y="1412543"/>
            <a:ext cx="6578221" cy="493366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6655BF48-184E-4499-BA3C-3D7437FE7055}"/>
              </a:ext>
            </a:extLst>
          </p:cNvPr>
          <p:cNvSpPr txBox="1">
            <a:spLocks/>
          </p:cNvSpPr>
          <p:nvPr/>
        </p:nvSpPr>
        <p:spPr>
          <a:xfrm>
            <a:off x="259307" y="299385"/>
            <a:ext cx="87345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f-ZA" sz="4800" dirty="0">
                <a:solidFill>
                  <a:schemeClr val="bg1"/>
                </a:solidFill>
              </a:rPr>
              <a:t>Onderwerp, gesegde en voorwerp</a:t>
            </a:r>
          </a:p>
        </p:txBody>
      </p:sp>
      <p:sp>
        <p:nvSpPr>
          <p:cNvPr id="6" name="Loopvoet-plekhouer 5">
            <a:extLst>
              <a:ext uri="{FF2B5EF4-FFF2-40B4-BE49-F238E27FC236}">
                <a16:creationId xmlns:a16="http://schemas.microsoft.com/office/drawing/2014/main" id="{3AE48FE4-DB22-44C3-98D9-7C4D36390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7" name="Skyfienommer-plekhouer 6">
            <a:extLst>
              <a:ext uri="{FF2B5EF4-FFF2-40B4-BE49-F238E27FC236}">
                <a16:creationId xmlns:a16="http://schemas.microsoft.com/office/drawing/2014/main" id="{A654BDBD-5003-4B35-B9F3-95F490913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27696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42F4-A283-4945-BA41-07D8A7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5" y="687175"/>
            <a:ext cx="8748215" cy="1005147"/>
          </a:xfrm>
        </p:spPr>
        <p:txBody>
          <a:bodyPr>
            <a:normAutofit fontScale="90000"/>
          </a:bodyPr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Die kinders het elke dag  hulle huiswerk netjies in hulle boeke gedoen.</a:t>
            </a: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61080C6D-B255-4093-A9D5-D2F85F07B301}"/>
              </a:ext>
            </a:extLst>
          </p:cNvPr>
          <p:cNvSpPr txBox="1">
            <a:spLocks/>
          </p:cNvSpPr>
          <p:nvPr/>
        </p:nvSpPr>
        <p:spPr>
          <a:xfrm>
            <a:off x="423935" y="206490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Wanneer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Google Shape;63;p13">
            <a:extLst>
              <a:ext uri="{FF2B5EF4-FFF2-40B4-BE49-F238E27FC236}">
                <a16:creationId xmlns:a16="http://schemas.microsoft.com/office/drawing/2014/main" id="{BD6EA63E-239B-4EF3-8BA7-D17CBB5EC68F}"/>
              </a:ext>
            </a:extLst>
          </p:cNvPr>
          <p:cNvSpPr txBox="1">
            <a:spLocks/>
          </p:cNvSpPr>
          <p:nvPr/>
        </p:nvSpPr>
        <p:spPr>
          <a:xfrm>
            <a:off x="423935" y="437558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Waar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Google Shape;62;p13">
            <a:extLst>
              <a:ext uri="{FF2B5EF4-FFF2-40B4-BE49-F238E27FC236}">
                <a16:creationId xmlns:a16="http://schemas.microsoft.com/office/drawing/2014/main" id="{EBB2D68F-FB57-40C7-A53D-063C4B9D6613}"/>
              </a:ext>
            </a:extLst>
          </p:cNvPr>
          <p:cNvSpPr txBox="1">
            <a:spLocks/>
          </p:cNvSpPr>
          <p:nvPr/>
        </p:nvSpPr>
        <p:spPr>
          <a:xfrm>
            <a:off x="423935" y="322024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Hoe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08AF35-A535-4609-B871-2CC8D6D459A6}"/>
              </a:ext>
            </a:extLst>
          </p:cNvPr>
          <p:cNvSpPr txBox="1">
            <a:spLocks/>
          </p:cNvSpPr>
          <p:nvPr/>
        </p:nvSpPr>
        <p:spPr>
          <a:xfrm>
            <a:off x="3057952" y="2064908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elke dag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DEC9253-CBD9-48A0-9E25-CB89ABB15A48}"/>
              </a:ext>
            </a:extLst>
          </p:cNvPr>
          <p:cNvSpPr txBox="1">
            <a:spLocks/>
          </p:cNvSpPr>
          <p:nvPr/>
        </p:nvSpPr>
        <p:spPr>
          <a:xfrm>
            <a:off x="3057952" y="3220247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netjies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70FA465-36B1-4598-9B50-485C2211EEE7}"/>
              </a:ext>
            </a:extLst>
          </p:cNvPr>
          <p:cNvSpPr txBox="1">
            <a:spLocks/>
          </p:cNvSpPr>
          <p:nvPr/>
        </p:nvSpPr>
        <p:spPr>
          <a:xfrm>
            <a:off x="3057952" y="4375587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in hulle boeke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D694CCA8-FE17-4890-B3B8-5BF89FBF3A3F}"/>
              </a:ext>
            </a:extLst>
          </p:cNvPr>
          <p:cNvSpPr txBox="1">
            <a:spLocks/>
          </p:cNvSpPr>
          <p:nvPr/>
        </p:nvSpPr>
        <p:spPr>
          <a:xfrm>
            <a:off x="0" y="5530927"/>
            <a:ext cx="9144000" cy="10051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220000"/>
              </a:lnSpc>
            </a:pPr>
            <a:r>
              <a:rPr lang="af-ZA" sz="2400" dirty="0">
                <a:solidFill>
                  <a:schemeClr val="bg1"/>
                </a:solidFill>
              </a:rPr>
              <a:t>Die kinders / het / elke dag / hulle huiswerk / netjies / in hulle boeke / gedoen.</a:t>
            </a:r>
          </a:p>
        </p:txBody>
      </p:sp>
      <p:sp>
        <p:nvSpPr>
          <p:cNvPr id="13" name="Google Shape;60;p13">
            <a:extLst>
              <a:ext uri="{FF2B5EF4-FFF2-40B4-BE49-F238E27FC236}">
                <a16:creationId xmlns:a16="http://schemas.microsoft.com/office/drawing/2014/main" id="{AD948481-7B0D-4F11-BC95-684E6BEF6A50}"/>
              </a:ext>
            </a:extLst>
          </p:cNvPr>
          <p:cNvSpPr txBox="1">
            <a:spLocks/>
          </p:cNvSpPr>
          <p:nvPr/>
        </p:nvSpPr>
        <p:spPr>
          <a:xfrm>
            <a:off x="6764219" y="562112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C26C4769-83B8-4DC4-9271-EE5D85BAC64D}"/>
              </a:ext>
            </a:extLst>
          </p:cNvPr>
          <p:cNvSpPr txBox="1">
            <a:spLocks/>
          </p:cNvSpPr>
          <p:nvPr/>
        </p:nvSpPr>
        <p:spPr>
          <a:xfrm>
            <a:off x="5288527" y="563326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5" name="Google Shape;63;p13">
            <a:extLst>
              <a:ext uri="{FF2B5EF4-FFF2-40B4-BE49-F238E27FC236}">
                <a16:creationId xmlns:a16="http://schemas.microsoft.com/office/drawing/2014/main" id="{52EF3E13-7EE8-4677-8491-753917484F89}"/>
              </a:ext>
            </a:extLst>
          </p:cNvPr>
          <p:cNvSpPr txBox="1">
            <a:spLocks/>
          </p:cNvSpPr>
          <p:nvPr/>
        </p:nvSpPr>
        <p:spPr>
          <a:xfrm>
            <a:off x="2382027" y="562365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6" name="Teksblokkie 15">
            <a:extLst>
              <a:ext uri="{FF2B5EF4-FFF2-40B4-BE49-F238E27FC236}">
                <a16:creationId xmlns:a16="http://schemas.microsoft.com/office/drawing/2014/main" id="{B028B1E5-7768-426E-953F-184BAECAC17D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 err="1">
                <a:solidFill>
                  <a:srgbClr val="FFFF00"/>
                </a:solidFill>
              </a:rPr>
              <a:t>Verlede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tyd</a:t>
            </a:r>
            <a:r>
              <a:rPr lang="en-US" sz="2400" b="1" dirty="0">
                <a:solidFill>
                  <a:srgbClr val="FFFF00"/>
                </a:solidFill>
              </a:rPr>
              <a:t> – Past tense</a:t>
            </a:r>
            <a:endParaRPr lang="en-ZA" sz="2400" b="1" dirty="0">
              <a:solidFill>
                <a:srgbClr val="FFFF00"/>
              </a:solidFill>
            </a:endParaRP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8AEE09FF-54BC-4963-BA22-AF04C29D3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2" name="Skyfienommer-plekhouer 11">
            <a:extLst>
              <a:ext uri="{FF2B5EF4-FFF2-40B4-BE49-F238E27FC236}">
                <a16:creationId xmlns:a16="http://schemas.microsoft.com/office/drawing/2014/main" id="{D0D2994A-CB54-4E32-B0EB-24DC1D8C0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9073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42F4-A283-4945-BA41-07D8A7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715" y="687175"/>
            <a:ext cx="8748215" cy="1005147"/>
          </a:xfrm>
        </p:spPr>
        <p:txBody>
          <a:bodyPr>
            <a:normAutofit fontScale="90000"/>
          </a:bodyPr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Die kinders sal elke dag  hulle huiswerk netjies in hulle boeke doen.</a:t>
            </a: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61080C6D-B255-4093-A9D5-D2F85F07B301}"/>
              </a:ext>
            </a:extLst>
          </p:cNvPr>
          <p:cNvSpPr txBox="1">
            <a:spLocks/>
          </p:cNvSpPr>
          <p:nvPr/>
        </p:nvSpPr>
        <p:spPr>
          <a:xfrm>
            <a:off x="423935" y="206490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Wanneer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Google Shape;63;p13">
            <a:extLst>
              <a:ext uri="{FF2B5EF4-FFF2-40B4-BE49-F238E27FC236}">
                <a16:creationId xmlns:a16="http://schemas.microsoft.com/office/drawing/2014/main" id="{BD6EA63E-239B-4EF3-8BA7-D17CBB5EC68F}"/>
              </a:ext>
            </a:extLst>
          </p:cNvPr>
          <p:cNvSpPr txBox="1">
            <a:spLocks/>
          </p:cNvSpPr>
          <p:nvPr/>
        </p:nvSpPr>
        <p:spPr>
          <a:xfrm>
            <a:off x="423935" y="437558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Waar</a:t>
            </a:r>
            <a:endParaRPr lang="en-ZA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Google Shape;62;p13">
            <a:extLst>
              <a:ext uri="{FF2B5EF4-FFF2-40B4-BE49-F238E27FC236}">
                <a16:creationId xmlns:a16="http://schemas.microsoft.com/office/drawing/2014/main" id="{EBB2D68F-FB57-40C7-A53D-063C4B9D6613}"/>
              </a:ext>
            </a:extLst>
          </p:cNvPr>
          <p:cNvSpPr txBox="1">
            <a:spLocks/>
          </p:cNvSpPr>
          <p:nvPr/>
        </p:nvSpPr>
        <p:spPr>
          <a:xfrm>
            <a:off x="423935" y="3220247"/>
            <a:ext cx="2380958" cy="655983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Hoe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08AF35-A535-4609-B871-2CC8D6D459A6}"/>
              </a:ext>
            </a:extLst>
          </p:cNvPr>
          <p:cNvSpPr txBox="1">
            <a:spLocks/>
          </p:cNvSpPr>
          <p:nvPr/>
        </p:nvSpPr>
        <p:spPr>
          <a:xfrm>
            <a:off x="3057952" y="2064908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elke dag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DEC9253-CBD9-48A0-9E25-CB89ABB15A48}"/>
              </a:ext>
            </a:extLst>
          </p:cNvPr>
          <p:cNvSpPr txBox="1">
            <a:spLocks/>
          </p:cNvSpPr>
          <p:nvPr/>
        </p:nvSpPr>
        <p:spPr>
          <a:xfrm>
            <a:off x="3057952" y="3220247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netjies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70FA465-36B1-4598-9B50-485C2211EEE7}"/>
              </a:ext>
            </a:extLst>
          </p:cNvPr>
          <p:cNvSpPr txBox="1">
            <a:spLocks/>
          </p:cNvSpPr>
          <p:nvPr/>
        </p:nvSpPr>
        <p:spPr>
          <a:xfrm>
            <a:off x="3057952" y="4375587"/>
            <a:ext cx="5158854" cy="655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in hulle boeke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D694CCA8-FE17-4890-B3B8-5BF89FBF3A3F}"/>
              </a:ext>
            </a:extLst>
          </p:cNvPr>
          <p:cNvSpPr txBox="1">
            <a:spLocks/>
          </p:cNvSpPr>
          <p:nvPr/>
        </p:nvSpPr>
        <p:spPr>
          <a:xfrm>
            <a:off x="0" y="5530927"/>
            <a:ext cx="9144000" cy="10051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220000"/>
              </a:lnSpc>
            </a:pPr>
            <a:r>
              <a:rPr lang="af-ZA" sz="2400" dirty="0">
                <a:solidFill>
                  <a:schemeClr val="bg1"/>
                </a:solidFill>
              </a:rPr>
              <a:t>Die kinders / sal / elke dag / hulle huiswerk / netjies / in hulle boeke / doen.</a:t>
            </a:r>
          </a:p>
        </p:txBody>
      </p:sp>
      <p:sp>
        <p:nvSpPr>
          <p:cNvPr id="13" name="Google Shape;60;p13">
            <a:extLst>
              <a:ext uri="{FF2B5EF4-FFF2-40B4-BE49-F238E27FC236}">
                <a16:creationId xmlns:a16="http://schemas.microsoft.com/office/drawing/2014/main" id="{AD948481-7B0D-4F11-BC95-684E6BEF6A50}"/>
              </a:ext>
            </a:extLst>
          </p:cNvPr>
          <p:cNvSpPr txBox="1">
            <a:spLocks/>
          </p:cNvSpPr>
          <p:nvPr/>
        </p:nvSpPr>
        <p:spPr>
          <a:xfrm>
            <a:off x="6764219" y="562112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C26C4769-83B8-4DC4-9271-EE5D85BAC64D}"/>
              </a:ext>
            </a:extLst>
          </p:cNvPr>
          <p:cNvSpPr txBox="1">
            <a:spLocks/>
          </p:cNvSpPr>
          <p:nvPr/>
        </p:nvSpPr>
        <p:spPr>
          <a:xfrm>
            <a:off x="5288527" y="563326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5" name="Google Shape;63;p13">
            <a:extLst>
              <a:ext uri="{FF2B5EF4-FFF2-40B4-BE49-F238E27FC236}">
                <a16:creationId xmlns:a16="http://schemas.microsoft.com/office/drawing/2014/main" id="{52EF3E13-7EE8-4677-8491-753917484F89}"/>
              </a:ext>
            </a:extLst>
          </p:cNvPr>
          <p:cNvSpPr txBox="1">
            <a:spLocks/>
          </p:cNvSpPr>
          <p:nvPr/>
        </p:nvSpPr>
        <p:spPr>
          <a:xfrm>
            <a:off x="2382027" y="562365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7" name="Teksblokkie 16">
            <a:extLst>
              <a:ext uri="{FF2B5EF4-FFF2-40B4-BE49-F238E27FC236}">
                <a16:creationId xmlns:a16="http://schemas.microsoft.com/office/drawing/2014/main" id="{2C7C24CC-2E59-436E-B330-EABC163BDA1C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 err="1">
                <a:solidFill>
                  <a:srgbClr val="FF66CC"/>
                </a:solidFill>
              </a:rPr>
              <a:t>Toekomende</a:t>
            </a:r>
            <a:r>
              <a:rPr lang="en-US" sz="2400" b="1" dirty="0">
                <a:solidFill>
                  <a:srgbClr val="FF66CC"/>
                </a:solidFill>
              </a:rPr>
              <a:t> </a:t>
            </a:r>
            <a:r>
              <a:rPr lang="en-US" sz="2400" b="1" dirty="0" err="1">
                <a:solidFill>
                  <a:srgbClr val="FF66CC"/>
                </a:solidFill>
              </a:rPr>
              <a:t>tyd</a:t>
            </a:r>
            <a:r>
              <a:rPr lang="en-US" sz="2400" b="1" dirty="0">
                <a:solidFill>
                  <a:srgbClr val="FF66CC"/>
                </a:solidFill>
              </a:rPr>
              <a:t> – Future tense</a:t>
            </a:r>
            <a:endParaRPr lang="en-ZA" sz="2400" b="1" dirty="0">
              <a:solidFill>
                <a:srgbClr val="FF66CC"/>
              </a:solidFill>
            </a:endParaRPr>
          </a:p>
        </p:txBody>
      </p:sp>
      <p:sp>
        <p:nvSpPr>
          <p:cNvPr id="3" name="Loopvoet-plekhouer 2">
            <a:extLst>
              <a:ext uri="{FF2B5EF4-FFF2-40B4-BE49-F238E27FC236}">
                <a16:creationId xmlns:a16="http://schemas.microsoft.com/office/drawing/2014/main" id="{57D33834-66BE-4224-8E84-8D76CF889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4" name="Skyfienommer-plekhouer 3">
            <a:extLst>
              <a:ext uri="{FF2B5EF4-FFF2-40B4-BE49-F238E27FC236}">
                <a16:creationId xmlns:a16="http://schemas.microsoft.com/office/drawing/2014/main" id="{FCF63D31-14AC-46E8-8448-F9563C2F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391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  <p:bldP spid="14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C2369-6F81-47E5-A7AF-8298C623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78" y="365127"/>
            <a:ext cx="8789158" cy="999650"/>
          </a:xfrm>
        </p:spPr>
        <p:txBody>
          <a:bodyPr>
            <a:noAutofit/>
          </a:bodyPr>
          <a:lstStyle/>
          <a:p>
            <a:pPr algn="ctr"/>
            <a:r>
              <a:rPr lang="af-ZA" sz="3200" dirty="0">
                <a:solidFill>
                  <a:schemeClr val="bg1"/>
                </a:solidFill>
              </a:rPr>
              <a:t>Lees die volgende sinne en dui slegs die bywoordelike bepalings aan.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E1AE1FE6-8521-49E9-9178-94754935C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kinders eet daagliks ontbyt in die kombuis.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Sy sal haar tande vinnig in die badkamer borsel.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ma pak vroegoggend toebroodjies.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Ek het my huiswerk gelukkig in my tas onthou.</a:t>
            </a:r>
          </a:p>
        </p:txBody>
      </p:sp>
      <p:sp>
        <p:nvSpPr>
          <p:cNvPr id="5" name="Loopvoet-plekhouer 4">
            <a:extLst>
              <a:ext uri="{FF2B5EF4-FFF2-40B4-BE49-F238E27FC236}">
                <a16:creationId xmlns:a16="http://schemas.microsoft.com/office/drawing/2014/main" id="{A3B95735-466D-438E-9535-75BE9BCA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6" name="Skyfienommer-plekhouer 5">
            <a:extLst>
              <a:ext uri="{FF2B5EF4-FFF2-40B4-BE49-F238E27FC236}">
                <a16:creationId xmlns:a16="http://schemas.microsoft.com/office/drawing/2014/main" id="{E2DFE136-2644-4795-82E2-26B732167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12967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C2369-6F81-47E5-A7AF-8298C623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78" y="365127"/>
            <a:ext cx="8789158" cy="999650"/>
          </a:xfrm>
        </p:spPr>
        <p:txBody>
          <a:bodyPr>
            <a:noAutofit/>
          </a:bodyPr>
          <a:lstStyle/>
          <a:p>
            <a:pPr algn="ctr"/>
            <a:r>
              <a:rPr lang="af-ZA" sz="3200" dirty="0">
                <a:solidFill>
                  <a:schemeClr val="bg1"/>
                </a:solidFill>
              </a:rPr>
              <a:t>Lees die volgende sinne en dui slegs die bywoordelike bepalings aan.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E1AE1FE6-8521-49E9-9178-94754935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194" y="1825625"/>
            <a:ext cx="8174156" cy="4351338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rgbClr val="00B0F0"/>
                </a:solidFill>
              </a:rPr>
              <a:t>Die kinders </a:t>
            </a:r>
            <a:r>
              <a:rPr lang="af-ZA" dirty="0">
                <a:solidFill>
                  <a:schemeClr val="bg1"/>
                </a:solidFill>
              </a:rPr>
              <a:t>/ </a:t>
            </a:r>
            <a:r>
              <a:rPr lang="af-ZA" dirty="0">
                <a:solidFill>
                  <a:srgbClr val="00FF00"/>
                </a:solidFill>
              </a:rPr>
              <a:t>eet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FF0000"/>
                </a:solidFill>
              </a:rPr>
              <a:t>daagliks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00B0F0"/>
                </a:solidFill>
              </a:rPr>
              <a:t>ontbyt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FF0000"/>
                </a:solidFill>
              </a:rPr>
              <a:t>in die kombuis</a:t>
            </a:r>
            <a:r>
              <a:rPr lang="af-ZA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rgbClr val="00B0F0"/>
                </a:solidFill>
              </a:rPr>
              <a:t>Sy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00FF00"/>
                </a:solidFill>
              </a:rPr>
              <a:t>sal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00B0F0"/>
                </a:solidFill>
              </a:rPr>
              <a:t>haar tande </a:t>
            </a:r>
            <a:r>
              <a:rPr lang="af-ZA" dirty="0">
                <a:solidFill>
                  <a:schemeClr val="bg1"/>
                </a:solidFill>
              </a:rPr>
              <a:t>/ </a:t>
            </a:r>
            <a:r>
              <a:rPr lang="af-ZA" dirty="0">
                <a:solidFill>
                  <a:srgbClr val="FF0000"/>
                </a:solidFill>
              </a:rPr>
              <a:t>vinnig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FF0000"/>
                </a:solidFill>
              </a:rPr>
              <a:t>in die badkamer </a:t>
            </a:r>
            <a:r>
              <a:rPr lang="af-ZA" dirty="0">
                <a:solidFill>
                  <a:schemeClr val="bg1"/>
                </a:solidFill>
              </a:rPr>
              <a:t>/ </a:t>
            </a:r>
            <a:r>
              <a:rPr lang="af-ZA" dirty="0">
                <a:solidFill>
                  <a:srgbClr val="00FF00"/>
                </a:solidFill>
              </a:rPr>
              <a:t>borsel</a:t>
            </a:r>
            <a:r>
              <a:rPr lang="af-ZA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rgbClr val="00B0F0"/>
                </a:solidFill>
              </a:rPr>
              <a:t>Die ma </a:t>
            </a:r>
            <a:r>
              <a:rPr lang="af-ZA" dirty="0">
                <a:solidFill>
                  <a:schemeClr val="bg1"/>
                </a:solidFill>
              </a:rPr>
              <a:t>/ </a:t>
            </a:r>
            <a:r>
              <a:rPr lang="af-ZA" dirty="0">
                <a:solidFill>
                  <a:srgbClr val="00FF00"/>
                </a:solidFill>
              </a:rPr>
              <a:t>pak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FF0000"/>
                </a:solidFill>
              </a:rPr>
              <a:t>vroegoggend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00B0F0"/>
                </a:solidFill>
              </a:rPr>
              <a:t>toebroodjies</a:t>
            </a:r>
            <a:r>
              <a:rPr lang="af-ZA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rgbClr val="00B0F0"/>
                </a:solidFill>
              </a:rPr>
              <a:t>Ek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00FF00"/>
                </a:solidFill>
              </a:rPr>
              <a:t>het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00B0F0"/>
                </a:solidFill>
              </a:rPr>
              <a:t>my huiswerk </a:t>
            </a:r>
            <a:r>
              <a:rPr lang="af-ZA" dirty="0">
                <a:solidFill>
                  <a:schemeClr val="bg1"/>
                </a:solidFill>
              </a:rPr>
              <a:t>/ </a:t>
            </a:r>
            <a:r>
              <a:rPr lang="af-ZA" dirty="0">
                <a:solidFill>
                  <a:srgbClr val="FF0000"/>
                </a:solidFill>
              </a:rPr>
              <a:t>gelukkig</a:t>
            </a:r>
            <a:r>
              <a:rPr lang="af-ZA" dirty="0">
                <a:solidFill>
                  <a:schemeClr val="bg1"/>
                </a:solidFill>
              </a:rPr>
              <a:t> / </a:t>
            </a:r>
            <a:r>
              <a:rPr lang="af-ZA" dirty="0">
                <a:solidFill>
                  <a:srgbClr val="FF0000"/>
                </a:solidFill>
              </a:rPr>
              <a:t>in my tas </a:t>
            </a:r>
            <a:r>
              <a:rPr lang="af-ZA" dirty="0">
                <a:solidFill>
                  <a:schemeClr val="bg1"/>
                </a:solidFill>
              </a:rPr>
              <a:t>/ </a:t>
            </a:r>
            <a:r>
              <a:rPr lang="af-ZA" dirty="0">
                <a:solidFill>
                  <a:srgbClr val="00FF00"/>
                </a:solidFill>
              </a:rPr>
              <a:t>onthou</a:t>
            </a:r>
            <a:r>
              <a:rPr lang="af-ZA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eksblokkie 3">
            <a:extLst>
              <a:ext uri="{FF2B5EF4-FFF2-40B4-BE49-F238E27FC236}">
                <a16:creationId xmlns:a16="http://schemas.microsoft.com/office/drawing/2014/main" id="{C70661ED-008B-4799-911E-D84E5AF29C21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MEMORANDUM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8" name="Google Shape;60;p13">
            <a:extLst>
              <a:ext uri="{FF2B5EF4-FFF2-40B4-BE49-F238E27FC236}">
                <a16:creationId xmlns:a16="http://schemas.microsoft.com/office/drawing/2014/main" id="{8132B25E-83CC-412D-A25A-BA1167CC8C2A}"/>
              </a:ext>
            </a:extLst>
          </p:cNvPr>
          <p:cNvSpPr txBox="1">
            <a:spLocks/>
          </p:cNvSpPr>
          <p:nvPr/>
        </p:nvSpPr>
        <p:spPr>
          <a:xfrm>
            <a:off x="6415367" y="1837338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1" name="Google Shape;60;p13">
            <a:extLst>
              <a:ext uri="{FF2B5EF4-FFF2-40B4-BE49-F238E27FC236}">
                <a16:creationId xmlns:a16="http://schemas.microsoft.com/office/drawing/2014/main" id="{0A7BB16B-5154-4CFD-860F-6A8EB454A58B}"/>
              </a:ext>
            </a:extLst>
          </p:cNvPr>
          <p:cNvSpPr txBox="1">
            <a:spLocks/>
          </p:cNvSpPr>
          <p:nvPr/>
        </p:nvSpPr>
        <p:spPr>
          <a:xfrm>
            <a:off x="5479372" y="2718894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2" name="Google Shape;62;p13">
            <a:extLst>
              <a:ext uri="{FF2B5EF4-FFF2-40B4-BE49-F238E27FC236}">
                <a16:creationId xmlns:a16="http://schemas.microsoft.com/office/drawing/2014/main" id="{4C634363-4115-4F1E-9ADF-7E0B5038BD02}"/>
              </a:ext>
            </a:extLst>
          </p:cNvPr>
          <p:cNvSpPr txBox="1">
            <a:spLocks/>
          </p:cNvSpPr>
          <p:nvPr/>
        </p:nvSpPr>
        <p:spPr>
          <a:xfrm>
            <a:off x="4430296" y="455964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4" name="Google Shape;60;p13">
            <a:extLst>
              <a:ext uri="{FF2B5EF4-FFF2-40B4-BE49-F238E27FC236}">
                <a16:creationId xmlns:a16="http://schemas.microsoft.com/office/drawing/2014/main" id="{F0800060-FB74-4901-9DA4-EFBB9EA4D102}"/>
              </a:ext>
            </a:extLst>
          </p:cNvPr>
          <p:cNvSpPr txBox="1">
            <a:spLocks/>
          </p:cNvSpPr>
          <p:nvPr/>
        </p:nvSpPr>
        <p:spPr>
          <a:xfrm>
            <a:off x="5911234" y="455964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5" name="Google Shape;62;p13">
            <a:extLst>
              <a:ext uri="{FF2B5EF4-FFF2-40B4-BE49-F238E27FC236}">
                <a16:creationId xmlns:a16="http://schemas.microsoft.com/office/drawing/2014/main" id="{6701E944-01A9-4C4D-97C8-5FB0A93D7691}"/>
              </a:ext>
            </a:extLst>
          </p:cNvPr>
          <p:cNvSpPr txBox="1">
            <a:spLocks/>
          </p:cNvSpPr>
          <p:nvPr/>
        </p:nvSpPr>
        <p:spPr>
          <a:xfrm>
            <a:off x="3887944" y="2718894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6" name="Google Shape;63;p13">
            <a:extLst>
              <a:ext uri="{FF2B5EF4-FFF2-40B4-BE49-F238E27FC236}">
                <a16:creationId xmlns:a16="http://schemas.microsoft.com/office/drawing/2014/main" id="{720379E5-7C1F-44E7-889C-4320509D6157}"/>
              </a:ext>
            </a:extLst>
          </p:cNvPr>
          <p:cNvSpPr txBox="1">
            <a:spLocks/>
          </p:cNvSpPr>
          <p:nvPr/>
        </p:nvSpPr>
        <p:spPr>
          <a:xfrm>
            <a:off x="3617149" y="1819619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7" name="Google Shape;63;p13">
            <a:extLst>
              <a:ext uri="{FF2B5EF4-FFF2-40B4-BE49-F238E27FC236}">
                <a16:creationId xmlns:a16="http://schemas.microsoft.com/office/drawing/2014/main" id="{592345E5-1EA6-41AB-BB26-576072547138}"/>
              </a:ext>
            </a:extLst>
          </p:cNvPr>
          <p:cNvSpPr txBox="1">
            <a:spLocks/>
          </p:cNvSpPr>
          <p:nvPr/>
        </p:nvSpPr>
        <p:spPr>
          <a:xfrm>
            <a:off x="3401059" y="365873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8" name="Loopvoet-plekhouer 17">
            <a:extLst>
              <a:ext uri="{FF2B5EF4-FFF2-40B4-BE49-F238E27FC236}">
                <a16:creationId xmlns:a16="http://schemas.microsoft.com/office/drawing/2014/main" id="{F12B3B14-40AD-4225-BB10-209EFA188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9" name="Skyfienommer-plekhouer 18">
            <a:extLst>
              <a:ext uri="{FF2B5EF4-FFF2-40B4-BE49-F238E27FC236}">
                <a16:creationId xmlns:a16="http://schemas.microsoft.com/office/drawing/2014/main" id="{1714CCD1-2FDF-4DD4-B284-D221B949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23</a:t>
            </a:fld>
            <a:endParaRPr lang="en-ZA"/>
          </a:p>
        </p:txBody>
      </p:sp>
      <p:sp>
        <p:nvSpPr>
          <p:cNvPr id="20" name="Reghoek 19">
            <a:extLst>
              <a:ext uri="{FF2B5EF4-FFF2-40B4-BE49-F238E27FC236}">
                <a16:creationId xmlns:a16="http://schemas.microsoft.com/office/drawing/2014/main" id="{1F488909-72E2-400C-8D17-8BA9A5148351}"/>
              </a:ext>
            </a:extLst>
          </p:cNvPr>
          <p:cNvSpPr/>
          <p:nvPr/>
        </p:nvSpPr>
        <p:spPr>
          <a:xfrm>
            <a:off x="815652" y="1860158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21" name="Reghoek 20">
            <a:extLst>
              <a:ext uri="{FF2B5EF4-FFF2-40B4-BE49-F238E27FC236}">
                <a16:creationId xmlns:a16="http://schemas.microsoft.com/office/drawing/2014/main" id="{4CC9DBA6-03CD-4B21-ADB3-32E762730617}"/>
              </a:ext>
            </a:extLst>
          </p:cNvPr>
          <p:cNvSpPr/>
          <p:nvPr/>
        </p:nvSpPr>
        <p:spPr>
          <a:xfrm>
            <a:off x="840033" y="2831823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22" name="Reghoek 21">
            <a:extLst>
              <a:ext uri="{FF2B5EF4-FFF2-40B4-BE49-F238E27FC236}">
                <a16:creationId xmlns:a16="http://schemas.microsoft.com/office/drawing/2014/main" id="{A02E5803-8A4B-4005-B53B-4785D3896672}"/>
              </a:ext>
            </a:extLst>
          </p:cNvPr>
          <p:cNvSpPr/>
          <p:nvPr/>
        </p:nvSpPr>
        <p:spPr>
          <a:xfrm>
            <a:off x="840033" y="3744874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23" name="Reghoek 22">
            <a:extLst>
              <a:ext uri="{FF2B5EF4-FFF2-40B4-BE49-F238E27FC236}">
                <a16:creationId xmlns:a16="http://schemas.microsoft.com/office/drawing/2014/main" id="{DA0775C2-B9E5-43EF-9881-7ADB2FF7E102}"/>
              </a:ext>
            </a:extLst>
          </p:cNvPr>
          <p:cNvSpPr/>
          <p:nvPr/>
        </p:nvSpPr>
        <p:spPr>
          <a:xfrm>
            <a:off x="840033" y="4616768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05107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6CC4A7-A120-4748-9CA6-C2AA8B502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46" y="1709739"/>
            <a:ext cx="8461612" cy="2852737"/>
          </a:xfrm>
        </p:spPr>
        <p:txBody>
          <a:bodyPr anchor="ctr">
            <a:noAutofit/>
          </a:bodyPr>
          <a:lstStyle/>
          <a:p>
            <a:pPr algn="ctr"/>
            <a:r>
              <a:rPr lang="af-ZA" sz="4800" dirty="0">
                <a:solidFill>
                  <a:schemeClr val="bg1"/>
                </a:solidFill>
                <a:latin typeface="Comic Sans MS" panose="030F0702030302020204" pitchFamily="66" charset="0"/>
              </a:rPr>
              <a:t>Watter woordsoorte pas in die bepaling van tyd (T), wyse (M) en plek (P)?</a:t>
            </a:r>
          </a:p>
        </p:txBody>
      </p:sp>
      <p:sp>
        <p:nvSpPr>
          <p:cNvPr id="4" name="Teksblokkie 3">
            <a:extLst>
              <a:ext uri="{FF2B5EF4-FFF2-40B4-BE49-F238E27FC236}">
                <a16:creationId xmlns:a16="http://schemas.microsoft.com/office/drawing/2014/main" id="{E788BC35-5BA1-4F7D-B8B3-9D3DDF7DF30D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3" name="Loopvoet-plekhouer 2">
            <a:extLst>
              <a:ext uri="{FF2B5EF4-FFF2-40B4-BE49-F238E27FC236}">
                <a16:creationId xmlns:a16="http://schemas.microsoft.com/office/drawing/2014/main" id="{15D8DC43-2D36-448C-9945-F9BE0681A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D5D6F59D-155B-464E-B4E3-5F5367914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97401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0;p13">
            <a:extLst>
              <a:ext uri="{FF2B5EF4-FFF2-40B4-BE49-F238E27FC236}">
                <a16:creationId xmlns:a16="http://schemas.microsoft.com/office/drawing/2014/main" id="{77757244-0E0A-4587-9B9E-C7A3D14917F3}"/>
              </a:ext>
            </a:extLst>
          </p:cNvPr>
          <p:cNvSpPr txBox="1">
            <a:spLocks/>
          </p:cNvSpPr>
          <p:nvPr/>
        </p:nvSpPr>
        <p:spPr>
          <a:xfrm>
            <a:off x="557890" y="5256488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4" name="Google Shape;62;p13">
            <a:extLst>
              <a:ext uri="{FF2B5EF4-FFF2-40B4-BE49-F238E27FC236}">
                <a16:creationId xmlns:a16="http://schemas.microsoft.com/office/drawing/2014/main" id="{38933FBC-D5BB-42BA-834D-CD63EDE7CC90}"/>
              </a:ext>
            </a:extLst>
          </p:cNvPr>
          <p:cNvSpPr txBox="1">
            <a:spLocks/>
          </p:cNvSpPr>
          <p:nvPr/>
        </p:nvSpPr>
        <p:spPr>
          <a:xfrm>
            <a:off x="557890" y="3243498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F9FF48B3-B49F-49F9-A127-8CD837B3380A}"/>
              </a:ext>
            </a:extLst>
          </p:cNvPr>
          <p:cNvSpPr txBox="1">
            <a:spLocks/>
          </p:cNvSpPr>
          <p:nvPr/>
        </p:nvSpPr>
        <p:spPr>
          <a:xfrm>
            <a:off x="557890" y="1153032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6" name="Teksblokkie 5">
            <a:extLst>
              <a:ext uri="{FF2B5EF4-FFF2-40B4-BE49-F238E27FC236}">
                <a16:creationId xmlns:a16="http://schemas.microsoft.com/office/drawing/2014/main" id="{D705A5FC-5A5D-42B2-8259-C9078F540BCF}"/>
              </a:ext>
            </a:extLst>
          </p:cNvPr>
          <p:cNvSpPr txBox="1"/>
          <p:nvPr/>
        </p:nvSpPr>
        <p:spPr>
          <a:xfrm>
            <a:off x="2183642" y="1235833"/>
            <a:ext cx="1828800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BEPALING VAN TYD</a:t>
            </a:r>
            <a:endParaRPr lang="en-ZA" sz="2400" dirty="0">
              <a:solidFill>
                <a:srgbClr val="FF0000"/>
              </a:solidFill>
            </a:endParaRPr>
          </a:p>
        </p:txBody>
      </p:sp>
      <p:sp>
        <p:nvSpPr>
          <p:cNvPr id="7" name="Teksblokkie 6">
            <a:extLst>
              <a:ext uri="{FF2B5EF4-FFF2-40B4-BE49-F238E27FC236}">
                <a16:creationId xmlns:a16="http://schemas.microsoft.com/office/drawing/2014/main" id="{FF274365-0E35-416E-930C-8BED6DB65567}"/>
              </a:ext>
            </a:extLst>
          </p:cNvPr>
          <p:cNvSpPr txBox="1"/>
          <p:nvPr/>
        </p:nvSpPr>
        <p:spPr>
          <a:xfrm>
            <a:off x="2183642" y="3326299"/>
            <a:ext cx="1828800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BEPALING VAN WYSE</a:t>
            </a:r>
            <a:endParaRPr lang="en-ZA" sz="2400" dirty="0">
              <a:solidFill>
                <a:srgbClr val="FF0000"/>
              </a:solidFill>
            </a:endParaRPr>
          </a:p>
        </p:txBody>
      </p:sp>
      <p:sp>
        <p:nvSpPr>
          <p:cNvPr id="8" name="Teksblokkie 7">
            <a:extLst>
              <a:ext uri="{FF2B5EF4-FFF2-40B4-BE49-F238E27FC236}">
                <a16:creationId xmlns:a16="http://schemas.microsoft.com/office/drawing/2014/main" id="{E846DA85-7E35-4858-85DF-714478A5B60B}"/>
              </a:ext>
            </a:extLst>
          </p:cNvPr>
          <p:cNvSpPr txBox="1"/>
          <p:nvPr/>
        </p:nvSpPr>
        <p:spPr>
          <a:xfrm>
            <a:off x="2183642" y="5339289"/>
            <a:ext cx="1828800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BEPALING VAN PLEK</a:t>
            </a:r>
            <a:endParaRPr lang="en-ZA" sz="2400" dirty="0">
              <a:solidFill>
                <a:srgbClr val="FF0000"/>
              </a:solidFill>
            </a:endParaRPr>
          </a:p>
        </p:txBody>
      </p:sp>
      <p:sp>
        <p:nvSpPr>
          <p:cNvPr id="10" name="Teksblokkie 9">
            <a:extLst>
              <a:ext uri="{FF2B5EF4-FFF2-40B4-BE49-F238E27FC236}">
                <a16:creationId xmlns:a16="http://schemas.microsoft.com/office/drawing/2014/main" id="{45024CAA-5618-4C4F-8682-6CEF333A280F}"/>
              </a:ext>
            </a:extLst>
          </p:cNvPr>
          <p:cNvSpPr txBox="1"/>
          <p:nvPr/>
        </p:nvSpPr>
        <p:spPr>
          <a:xfrm>
            <a:off x="4206131" y="1145939"/>
            <a:ext cx="478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Bywoord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van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tyd</a:t>
            </a:r>
            <a:endParaRPr lang="en-Z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ksblokkie 10">
            <a:extLst>
              <a:ext uri="{FF2B5EF4-FFF2-40B4-BE49-F238E27FC236}">
                <a16:creationId xmlns:a16="http://schemas.microsoft.com/office/drawing/2014/main" id="{B2D752E6-9E49-4FF7-A123-E6E51D550DAA}"/>
              </a:ext>
            </a:extLst>
          </p:cNvPr>
          <p:cNvSpPr txBox="1"/>
          <p:nvPr/>
        </p:nvSpPr>
        <p:spPr>
          <a:xfrm>
            <a:off x="4206131" y="5339288"/>
            <a:ext cx="478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Bywoord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van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plek</a:t>
            </a:r>
            <a:endParaRPr lang="en-Z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ksblokkie 14">
            <a:extLst>
              <a:ext uri="{FF2B5EF4-FFF2-40B4-BE49-F238E27FC236}">
                <a16:creationId xmlns:a16="http://schemas.microsoft.com/office/drawing/2014/main" id="{AF28FDF7-4450-46DA-B3AF-2FF6295E9C4F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16" name="Teksblokkie 15">
            <a:extLst>
              <a:ext uri="{FF2B5EF4-FFF2-40B4-BE49-F238E27FC236}">
                <a16:creationId xmlns:a16="http://schemas.microsoft.com/office/drawing/2014/main" id="{E7D37C74-AD0A-4CC0-AFF9-A0F971D686F1}"/>
              </a:ext>
            </a:extLst>
          </p:cNvPr>
          <p:cNvSpPr txBox="1"/>
          <p:nvPr/>
        </p:nvSpPr>
        <p:spPr>
          <a:xfrm>
            <a:off x="4206131" y="3242613"/>
            <a:ext cx="4787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Bywoord</a:t>
            </a:r>
            <a:r>
              <a:rPr lang="en-ZA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van </a:t>
            </a:r>
            <a:r>
              <a:rPr lang="en-ZA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wyse</a:t>
            </a:r>
            <a:endParaRPr lang="en-ZA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Loopvoet-plekhouer 16">
            <a:extLst>
              <a:ext uri="{FF2B5EF4-FFF2-40B4-BE49-F238E27FC236}">
                <a16:creationId xmlns:a16="http://schemas.microsoft.com/office/drawing/2014/main" id="{EA666202-0FE3-4FB7-979B-326EB7019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8" name="Skyfienommer-plekhouer 17">
            <a:extLst>
              <a:ext uri="{FF2B5EF4-FFF2-40B4-BE49-F238E27FC236}">
                <a16:creationId xmlns:a16="http://schemas.microsoft.com/office/drawing/2014/main" id="{2CF21DA3-A26B-4279-8C1B-73D7BE677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4924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blokkie 1">
            <a:extLst>
              <a:ext uri="{FF2B5EF4-FFF2-40B4-BE49-F238E27FC236}">
                <a16:creationId xmlns:a16="http://schemas.microsoft.com/office/drawing/2014/main" id="{06B2D774-2635-4E28-927E-288E2539C46E}"/>
              </a:ext>
            </a:extLst>
          </p:cNvPr>
          <p:cNvSpPr txBox="1"/>
          <p:nvPr/>
        </p:nvSpPr>
        <p:spPr>
          <a:xfrm>
            <a:off x="-1" y="0"/>
            <a:ext cx="495413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WOORDSOORTE – PARTS OF SPEECH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3" name="Google Shape;63;p13">
            <a:extLst>
              <a:ext uri="{FF2B5EF4-FFF2-40B4-BE49-F238E27FC236}">
                <a16:creationId xmlns:a16="http://schemas.microsoft.com/office/drawing/2014/main" id="{29BC160D-4263-479E-9DDA-849E0FC067E1}"/>
              </a:ext>
            </a:extLst>
          </p:cNvPr>
          <p:cNvSpPr txBox="1">
            <a:spLocks/>
          </p:cNvSpPr>
          <p:nvPr/>
        </p:nvSpPr>
        <p:spPr>
          <a:xfrm>
            <a:off x="5527344" y="230832"/>
            <a:ext cx="3341082" cy="1120296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8000" dirty="0">
                <a:solidFill>
                  <a:srgbClr val="FF0000"/>
                </a:solidFill>
                <a:latin typeface="Comic Sans MS" panose="030F0702030302020204" pitchFamily="66" charset="0"/>
              </a:rPr>
              <a:t>T+M+P</a:t>
            </a:r>
          </a:p>
        </p:txBody>
      </p:sp>
      <p:sp>
        <p:nvSpPr>
          <p:cNvPr id="5" name="Teksblokkie 4">
            <a:extLst>
              <a:ext uri="{FF2B5EF4-FFF2-40B4-BE49-F238E27FC236}">
                <a16:creationId xmlns:a16="http://schemas.microsoft.com/office/drawing/2014/main" id="{02F8CFE9-C12D-48BA-A0B2-2D26B9095085}"/>
              </a:ext>
            </a:extLst>
          </p:cNvPr>
          <p:cNvSpPr txBox="1"/>
          <p:nvPr/>
        </p:nvSpPr>
        <p:spPr>
          <a:xfrm>
            <a:off x="1135383" y="480298"/>
            <a:ext cx="36549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5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Bywoord</a:t>
            </a:r>
            <a:endParaRPr lang="en-ZA" sz="5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rent 5">
            <a:extLst>
              <a:ext uri="{FF2B5EF4-FFF2-40B4-BE49-F238E27FC236}">
                <a16:creationId xmlns:a16="http://schemas.microsoft.com/office/drawing/2014/main" id="{0E8DEB24-0323-4A06-A0B3-5FC3E7160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422261"/>
            <a:ext cx="6082151" cy="5211698"/>
          </a:xfrm>
          <a:prstGeom prst="rect">
            <a:avLst/>
          </a:prstGeom>
        </p:spPr>
      </p:pic>
      <p:sp>
        <p:nvSpPr>
          <p:cNvPr id="7" name="Loopvoet-plekhouer 6">
            <a:extLst>
              <a:ext uri="{FF2B5EF4-FFF2-40B4-BE49-F238E27FC236}">
                <a16:creationId xmlns:a16="http://schemas.microsoft.com/office/drawing/2014/main" id="{23F64174-9CA6-46F7-B62D-E20DA5C3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9" name="Skyfienommer-plekhouer 8">
            <a:extLst>
              <a:ext uri="{FF2B5EF4-FFF2-40B4-BE49-F238E27FC236}">
                <a16:creationId xmlns:a16="http://schemas.microsoft.com/office/drawing/2014/main" id="{DAAA9ECE-8150-4CA3-8A69-37FC09016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2985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30105CB-5CD3-46B6-A2DF-39E06E531EE7}"/>
              </a:ext>
            </a:extLst>
          </p:cNvPr>
          <p:cNvSpPr txBox="1">
            <a:spLocks/>
          </p:cNvSpPr>
          <p:nvPr/>
        </p:nvSpPr>
        <p:spPr>
          <a:xfrm>
            <a:off x="179512" y="1540340"/>
            <a:ext cx="8759772" cy="453650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leerders het die werk vinnig geleer.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meisie sal later haar gesig mooi in die badkamer grimeer.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Ons drink saans koffie in die kombuis.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Eugene het sy werk goed gedoen.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vis sal vinnig in die vuil dam swem.</a:t>
            </a:r>
          </a:p>
        </p:txBody>
      </p:sp>
      <p:sp>
        <p:nvSpPr>
          <p:cNvPr id="3" name="Teksblokkie 2">
            <a:extLst>
              <a:ext uri="{FF2B5EF4-FFF2-40B4-BE49-F238E27FC236}">
                <a16:creationId xmlns:a16="http://schemas.microsoft.com/office/drawing/2014/main" id="{B82CB5C7-9DBE-4F4F-B05D-8CCF6B831DD4}"/>
              </a:ext>
            </a:extLst>
          </p:cNvPr>
          <p:cNvSpPr txBox="1"/>
          <p:nvPr/>
        </p:nvSpPr>
        <p:spPr>
          <a:xfrm>
            <a:off x="179512" y="341194"/>
            <a:ext cx="8636942" cy="9541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f-ZA" sz="2800" dirty="0">
                <a:solidFill>
                  <a:schemeClr val="bg1"/>
                </a:solidFill>
              </a:rPr>
              <a:t>Skryf die sinne neer en verdeel die sinne op in die gedeeltes van die enkelvoudige sin: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1747D4C0-F992-4327-92F0-1FABF0D23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072C4780-FF55-461D-B1FA-3366C0C08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274989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30105CB-5CD3-46B6-A2DF-39E06E531EE7}"/>
              </a:ext>
            </a:extLst>
          </p:cNvPr>
          <p:cNvSpPr txBox="1">
            <a:spLocks/>
          </p:cNvSpPr>
          <p:nvPr/>
        </p:nvSpPr>
        <p:spPr>
          <a:xfrm>
            <a:off x="110228" y="825691"/>
            <a:ext cx="9033772" cy="589583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af-ZA" sz="2500" dirty="0">
                <a:solidFill>
                  <a:srgbClr val="00B0F0"/>
                </a:solidFill>
              </a:rPr>
              <a:t>Die leerders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het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B0F0"/>
                </a:solidFill>
              </a:rPr>
              <a:t>die werk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vinnig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geleer</a:t>
            </a:r>
            <a:r>
              <a:rPr lang="af-ZA" sz="2500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af-ZA" sz="2500" dirty="0">
                <a:solidFill>
                  <a:srgbClr val="00B0F0"/>
                </a:solidFill>
              </a:rPr>
              <a:t>Die meisie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sal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later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B0F0"/>
                </a:solidFill>
              </a:rPr>
              <a:t>haar gesig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mooi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in die badkamer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grimeer</a:t>
            </a:r>
            <a:r>
              <a:rPr lang="af-ZA" sz="2500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af-ZA" sz="2500" dirty="0">
                <a:solidFill>
                  <a:srgbClr val="00B0F0"/>
                </a:solidFill>
              </a:rPr>
              <a:t>Ons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drink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saans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B0F0"/>
                </a:solidFill>
              </a:rPr>
              <a:t>koffie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in die kombuis</a:t>
            </a:r>
            <a:r>
              <a:rPr lang="af-ZA" sz="2500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af-ZA" sz="2500" dirty="0">
                <a:solidFill>
                  <a:srgbClr val="00B0F0"/>
                </a:solidFill>
              </a:rPr>
              <a:t>Eugene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het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B0F0"/>
                </a:solidFill>
              </a:rPr>
              <a:t>sy werk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goed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gedoen</a:t>
            </a:r>
            <a:r>
              <a:rPr lang="af-ZA" sz="2500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50000"/>
              </a:lnSpc>
              <a:buFont typeface="+mj-lt"/>
              <a:buAutoNum type="arabicPeriod"/>
            </a:pPr>
            <a:r>
              <a:rPr lang="af-ZA" sz="2500" dirty="0">
                <a:solidFill>
                  <a:srgbClr val="00B0F0"/>
                </a:solidFill>
              </a:rPr>
              <a:t>Die vis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sal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vinnig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FF0000"/>
                </a:solidFill>
              </a:rPr>
              <a:t>in die vuil dam</a:t>
            </a:r>
            <a:r>
              <a:rPr lang="af-ZA" sz="2500" dirty="0">
                <a:solidFill>
                  <a:schemeClr val="bg1"/>
                </a:solidFill>
              </a:rPr>
              <a:t>/</a:t>
            </a:r>
            <a:r>
              <a:rPr lang="af-ZA" sz="2500" dirty="0">
                <a:solidFill>
                  <a:srgbClr val="00FF00"/>
                </a:solidFill>
              </a:rPr>
              <a:t>swem</a:t>
            </a:r>
            <a:r>
              <a:rPr lang="af-ZA" sz="25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eksblokkie 3">
            <a:extLst>
              <a:ext uri="{FF2B5EF4-FFF2-40B4-BE49-F238E27FC236}">
                <a16:creationId xmlns:a16="http://schemas.microsoft.com/office/drawing/2014/main" id="{3BD24F13-FDBB-44AA-8E99-9D0CE446B4E4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MEMORANDUM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5" name="Google Shape;60;p13">
            <a:extLst>
              <a:ext uri="{FF2B5EF4-FFF2-40B4-BE49-F238E27FC236}">
                <a16:creationId xmlns:a16="http://schemas.microsoft.com/office/drawing/2014/main" id="{9769AB69-B64E-44EE-975E-860DB54832E3}"/>
              </a:ext>
            </a:extLst>
          </p:cNvPr>
          <p:cNvSpPr txBox="1">
            <a:spLocks/>
          </p:cNvSpPr>
          <p:nvPr/>
        </p:nvSpPr>
        <p:spPr>
          <a:xfrm>
            <a:off x="3580558" y="5269969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6" name="Google Shape;62;p13">
            <a:extLst>
              <a:ext uri="{FF2B5EF4-FFF2-40B4-BE49-F238E27FC236}">
                <a16:creationId xmlns:a16="http://schemas.microsoft.com/office/drawing/2014/main" id="{A2FA88A1-FDEF-47BB-BB97-BAE32CBBB2AA}"/>
              </a:ext>
            </a:extLst>
          </p:cNvPr>
          <p:cNvSpPr txBox="1">
            <a:spLocks/>
          </p:cNvSpPr>
          <p:nvPr/>
        </p:nvSpPr>
        <p:spPr>
          <a:xfrm>
            <a:off x="2177272" y="526997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9" name="Google Shape;62;p13">
            <a:extLst>
              <a:ext uri="{FF2B5EF4-FFF2-40B4-BE49-F238E27FC236}">
                <a16:creationId xmlns:a16="http://schemas.microsoft.com/office/drawing/2014/main" id="{1CB4C55E-557B-4FE6-9C8B-50F0DE762DF5}"/>
              </a:ext>
            </a:extLst>
          </p:cNvPr>
          <p:cNvSpPr txBox="1">
            <a:spLocks/>
          </p:cNvSpPr>
          <p:nvPr/>
        </p:nvSpPr>
        <p:spPr>
          <a:xfrm>
            <a:off x="3382977" y="420650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1" name="Google Shape;60;p13">
            <a:extLst>
              <a:ext uri="{FF2B5EF4-FFF2-40B4-BE49-F238E27FC236}">
                <a16:creationId xmlns:a16="http://schemas.microsoft.com/office/drawing/2014/main" id="{23E75625-45B7-4486-8976-3ABD115AAC0B}"/>
              </a:ext>
            </a:extLst>
          </p:cNvPr>
          <p:cNvSpPr txBox="1">
            <a:spLocks/>
          </p:cNvSpPr>
          <p:nvPr/>
        </p:nvSpPr>
        <p:spPr>
          <a:xfrm>
            <a:off x="6027557" y="1996234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2" name="Google Shape;62;p13">
            <a:extLst>
              <a:ext uri="{FF2B5EF4-FFF2-40B4-BE49-F238E27FC236}">
                <a16:creationId xmlns:a16="http://schemas.microsoft.com/office/drawing/2014/main" id="{2366E725-FEB9-4669-BD73-F54014559C8A}"/>
              </a:ext>
            </a:extLst>
          </p:cNvPr>
          <p:cNvSpPr txBox="1">
            <a:spLocks/>
          </p:cNvSpPr>
          <p:nvPr/>
        </p:nvSpPr>
        <p:spPr>
          <a:xfrm>
            <a:off x="4781668" y="1987178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3" name="Google Shape;63;p13">
            <a:extLst>
              <a:ext uri="{FF2B5EF4-FFF2-40B4-BE49-F238E27FC236}">
                <a16:creationId xmlns:a16="http://schemas.microsoft.com/office/drawing/2014/main" id="{A1762DED-F472-4B67-AF51-42D3B176DF1C}"/>
              </a:ext>
            </a:extLst>
          </p:cNvPr>
          <p:cNvSpPr txBox="1">
            <a:spLocks/>
          </p:cNvSpPr>
          <p:nvPr/>
        </p:nvSpPr>
        <p:spPr>
          <a:xfrm>
            <a:off x="2084591" y="3146145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4" name="Google Shape;60;p13">
            <a:extLst>
              <a:ext uri="{FF2B5EF4-FFF2-40B4-BE49-F238E27FC236}">
                <a16:creationId xmlns:a16="http://schemas.microsoft.com/office/drawing/2014/main" id="{8320BE63-E6BB-4D16-93FD-A60F834192D1}"/>
              </a:ext>
            </a:extLst>
          </p:cNvPr>
          <p:cNvSpPr txBox="1">
            <a:spLocks/>
          </p:cNvSpPr>
          <p:nvPr/>
        </p:nvSpPr>
        <p:spPr>
          <a:xfrm>
            <a:off x="4223148" y="3103714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15" name="Google Shape;62;p13">
            <a:extLst>
              <a:ext uri="{FF2B5EF4-FFF2-40B4-BE49-F238E27FC236}">
                <a16:creationId xmlns:a16="http://schemas.microsoft.com/office/drawing/2014/main" id="{28E992E4-388B-44A5-8645-AFBABF077B34}"/>
              </a:ext>
            </a:extLst>
          </p:cNvPr>
          <p:cNvSpPr txBox="1">
            <a:spLocks/>
          </p:cNvSpPr>
          <p:nvPr/>
        </p:nvSpPr>
        <p:spPr>
          <a:xfrm>
            <a:off x="4278262" y="93746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M</a:t>
            </a:r>
          </a:p>
        </p:txBody>
      </p:sp>
      <p:sp>
        <p:nvSpPr>
          <p:cNvPr id="16" name="Google Shape;63;p13">
            <a:extLst>
              <a:ext uri="{FF2B5EF4-FFF2-40B4-BE49-F238E27FC236}">
                <a16:creationId xmlns:a16="http://schemas.microsoft.com/office/drawing/2014/main" id="{21384911-134F-45F5-8D2F-526F61392E95}"/>
              </a:ext>
            </a:extLst>
          </p:cNvPr>
          <p:cNvSpPr txBox="1">
            <a:spLocks/>
          </p:cNvSpPr>
          <p:nvPr/>
        </p:nvSpPr>
        <p:spPr>
          <a:xfrm>
            <a:off x="2526124" y="205458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17" name="Google Shape;57;p13">
            <a:extLst>
              <a:ext uri="{FF2B5EF4-FFF2-40B4-BE49-F238E27FC236}">
                <a16:creationId xmlns:a16="http://schemas.microsoft.com/office/drawing/2014/main" id="{14078B58-5F42-4405-AF69-342D67145849}"/>
              </a:ext>
            </a:extLst>
          </p:cNvPr>
          <p:cNvSpPr txBox="1">
            <a:spLocks/>
          </p:cNvSpPr>
          <p:nvPr/>
        </p:nvSpPr>
        <p:spPr>
          <a:xfrm>
            <a:off x="5131127" y="91261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Google Shape;60;p13">
            <a:extLst>
              <a:ext uri="{FF2B5EF4-FFF2-40B4-BE49-F238E27FC236}">
                <a16:creationId xmlns:a16="http://schemas.microsoft.com/office/drawing/2014/main" id="{37D94D65-6B76-4979-9315-A39C8A7C50CB}"/>
              </a:ext>
            </a:extLst>
          </p:cNvPr>
          <p:cNvSpPr txBox="1">
            <a:spLocks/>
          </p:cNvSpPr>
          <p:nvPr/>
        </p:nvSpPr>
        <p:spPr>
          <a:xfrm>
            <a:off x="3061448" y="926645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9" name="Google Shape;62;p13">
            <a:extLst>
              <a:ext uri="{FF2B5EF4-FFF2-40B4-BE49-F238E27FC236}">
                <a16:creationId xmlns:a16="http://schemas.microsoft.com/office/drawing/2014/main" id="{C75B4CAD-4FC5-4BF8-86D7-27C5382347A4}"/>
              </a:ext>
            </a:extLst>
          </p:cNvPr>
          <p:cNvSpPr txBox="1">
            <a:spLocks/>
          </p:cNvSpPr>
          <p:nvPr/>
        </p:nvSpPr>
        <p:spPr>
          <a:xfrm>
            <a:off x="2363137" y="815124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Google Shape;63;p13">
            <a:extLst>
              <a:ext uri="{FF2B5EF4-FFF2-40B4-BE49-F238E27FC236}">
                <a16:creationId xmlns:a16="http://schemas.microsoft.com/office/drawing/2014/main" id="{E0BE4391-F560-4BEE-A839-37A4B0B9D627}"/>
              </a:ext>
            </a:extLst>
          </p:cNvPr>
          <p:cNvSpPr txBox="1">
            <a:spLocks/>
          </p:cNvSpPr>
          <p:nvPr/>
        </p:nvSpPr>
        <p:spPr>
          <a:xfrm>
            <a:off x="748268" y="411320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21" name="Google Shape;57;p13">
            <a:extLst>
              <a:ext uri="{FF2B5EF4-FFF2-40B4-BE49-F238E27FC236}">
                <a16:creationId xmlns:a16="http://schemas.microsoft.com/office/drawing/2014/main" id="{4C63DD4E-684F-46F6-8162-693CA32C06EF}"/>
              </a:ext>
            </a:extLst>
          </p:cNvPr>
          <p:cNvSpPr txBox="1">
            <a:spLocks/>
          </p:cNvSpPr>
          <p:nvPr/>
        </p:nvSpPr>
        <p:spPr>
          <a:xfrm>
            <a:off x="5130520" y="514251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Google Shape;62;p13">
            <a:extLst>
              <a:ext uri="{FF2B5EF4-FFF2-40B4-BE49-F238E27FC236}">
                <a16:creationId xmlns:a16="http://schemas.microsoft.com/office/drawing/2014/main" id="{F75AB38C-8884-4D79-A316-BE7ED11ED286}"/>
              </a:ext>
            </a:extLst>
          </p:cNvPr>
          <p:cNvSpPr txBox="1">
            <a:spLocks/>
          </p:cNvSpPr>
          <p:nvPr/>
        </p:nvSpPr>
        <p:spPr>
          <a:xfrm>
            <a:off x="1716770" y="414242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Google Shape;63;p13">
            <a:extLst>
              <a:ext uri="{FF2B5EF4-FFF2-40B4-BE49-F238E27FC236}">
                <a16:creationId xmlns:a16="http://schemas.microsoft.com/office/drawing/2014/main" id="{656D72BC-B084-4378-9D1A-91C4D34F08E1}"/>
              </a:ext>
            </a:extLst>
          </p:cNvPr>
          <p:cNvSpPr txBox="1">
            <a:spLocks/>
          </p:cNvSpPr>
          <p:nvPr/>
        </p:nvSpPr>
        <p:spPr>
          <a:xfrm>
            <a:off x="636602" y="305196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25" name="Google Shape;57;p13">
            <a:extLst>
              <a:ext uri="{FF2B5EF4-FFF2-40B4-BE49-F238E27FC236}">
                <a16:creationId xmlns:a16="http://schemas.microsoft.com/office/drawing/2014/main" id="{BF9D37C6-FEA7-4ABD-9DC4-5ABCB6BC9F04}"/>
              </a:ext>
            </a:extLst>
          </p:cNvPr>
          <p:cNvSpPr txBox="1">
            <a:spLocks/>
          </p:cNvSpPr>
          <p:nvPr/>
        </p:nvSpPr>
        <p:spPr>
          <a:xfrm>
            <a:off x="4350287" y="411320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Google Shape;62;p13">
            <a:extLst>
              <a:ext uri="{FF2B5EF4-FFF2-40B4-BE49-F238E27FC236}">
                <a16:creationId xmlns:a16="http://schemas.microsoft.com/office/drawing/2014/main" id="{E55E186D-0C5A-417C-B722-B66FC853835B}"/>
              </a:ext>
            </a:extLst>
          </p:cNvPr>
          <p:cNvSpPr txBox="1">
            <a:spLocks/>
          </p:cNvSpPr>
          <p:nvPr/>
        </p:nvSpPr>
        <p:spPr>
          <a:xfrm>
            <a:off x="1322143" y="305530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Google Shape;63;p13">
            <a:extLst>
              <a:ext uri="{FF2B5EF4-FFF2-40B4-BE49-F238E27FC236}">
                <a16:creationId xmlns:a16="http://schemas.microsoft.com/office/drawing/2014/main" id="{0ECA0957-469E-4287-8449-8A1EB00EA0A0}"/>
              </a:ext>
            </a:extLst>
          </p:cNvPr>
          <p:cNvSpPr txBox="1">
            <a:spLocks/>
          </p:cNvSpPr>
          <p:nvPr/>
        </p:nvSpPr>
        <p:spPr>
          <a:xfrm>
            <a:off x="1049500" y="205458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29" name="Google Shape;57;p13">
            <a:extLst>
              <a:ext uri="{FF2B5EF4-FFF2-40B4-BE49-F238E27FC236}">
                <a16:creationId xmlns:a16="http://schemas.microsoft.com/office/drawing/2014/main" id="{6DE42B4D-99A5-442F-A135-EC204D0BF3A1}"/>
              </a:ext>
            </a:extLst>
          </p:cNvPr>
          <p:cNvSpPr txBox="1">
            <a:spLocks/>
          </p:cNvSpPr>
          <p:nvPr/>
        </p:nvSpPr>
        <p:spPr>
          <a:xfrm>
            <a:off x="7934249" y="198717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Google Shape;62;p13">
            <a:extLst>
              <a:ext uri="{FF2B5EF4-FFF2-40B4-BE49-F238E27FC236}">
                <a16:creationId xmlns:a16="http://schemas.microsoft.com/office/drawing/2014/main" id="{9C72A123-5F0B-4A6A-A3A3-5350A5FC85AD}"/>
              </a:ext>
            </a:extLst>
          </p:cNvPr>
          <p:cNvSpPr txBox="1">
            <a:spLocks/>
          </p:cNvSpPr>
          <p:nvPr/>
        </p:nvSpPr>
        <p:spPr>
          <a:xfrm>
            <a:off x="2019847" y="199623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Google Shape;63;p13">
            <a:extLst>
              <a:ext uri="{FF2B5EF4-FFF2-40B4-BE49-F238E27FC236}">
                <a16:creationId xmlns:a16="http://schemas.microsoft.com/office/drawing/2014/main" id="{1151C89D-39F7-42F6-94C6-67BE6CC7AFA0}"/>
              </a:ext>
            </a:extLst>
          </p:cNvPr>
          <p:cNvSpPr txBox="1">
            <a:spLocks/>
          </p:cNvSpPr>
          <p:nvPr/>
        </p:nvSpPr>
        <p:spPr>
          <a:xfrm>
            <a:off x="1145717" y="93746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33" name="Google Shape;63;p13">
            <a:extLst>
              <a:ext uri="{FF2B5EF4-FFF2-40B4-BE49-F238E27FC236}">
                <a16:creationId xmlns:a16="http://schemas.microsoft.com/office/drawing/2014/main" id="{4D148ECD-C217-4ECE-8D80-55492C4BEB8B}"/>
              </a:ext>
            </a:extLst>
          </p:cNvPr>
          <p:cNvSpPr txBox="1">
            <a:spLocks/>
          </p:cNvSpPr>
          <p:nvPr/>
        </p:nvSpPr>
        <p:spPr>
          <a:xfrm>
            <a:off x="796865" y="529113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34" name="Google Shape;62;p13">
            <a:extLst>
              <a:ext uri="{FF2B5EF4-FFF2-40B4-BE49-F238E27FC236}">
                <a16:creationId xmlns:a16="http://schemas.microsoft.com/office/drawing/2014/main" id="{AD0E2A42-F4B7-4D21-8243-8710EEB8B641}"/>
              </a:ext>
            </a:extLst>
          </p:cNvPr>
          <p:cNvSpPr txBox="1">
            <a:spLocks/>
          </p:cNvSpPr>
          <p:nvPr/>
        </p:nvSpPr>
        <p:spPr>
          <a:xfrm>
            <a:off x="1502447" y="522954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Google Shape;60;p13">
            <a:extLst>
              <a:ext uri="{FF2B5EF4-FFF2-40B4-BE49-F238E27FC236}">
                <a16:creationId xmlns:a16="http://schemas.microsoft.com/office/drawing/2014/main" id="{830D2B85-3071-4657-9009-7237C6219FDD}"/>
              </a:ext>
            </a:extLst>
          </p:cNvPr>
          <p:cNvSpPr txBox="1">
            <a:spLocks/>
          </p:cNvSpPr>
          <p:nvPr/>
        </p:nvSpPr>
        <p:spPr>
          <a:xfrm>
            <a:off x="3608818" y="1987177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36" name="Google Shape;60;p13">
            <a:extLst>
              <a:ext uri="{FF2B5EF4-FFF2-40B4-BE49-F238E27FC236}">
                <a16:creationId xmlns:a16="http://schemas.microsoft.com/office/drawing/2014/main" id="{7427C4A3-6CD7-4FE8-BC3C-FB8CA6352696}"/>
              </a:ext>
            </a:extLst>
          </p:cNvPr>
          <p:cNvSpPr txBox="1">
            <a:spLocks/>
          </p:cNvSpPr>
          <p:nvPr/>
        </p:nvSpPr>
        <p:spPr>
          <a:xfrm>
            <a:off x="3026467" y="298526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37" name="Google Shape;60;p13">
            <a:extLst>
              <a:ext uri="{FF2B5EF4-FFF2-40B4-BE49-F238E27FC236}">
                <a16:creationId xmlns:a16="http://schemas.microsoft.com/office/drawing/2014/main" id="{106BB160-89B9-49C5-BB4C-B2A762341E82}"/>
              </a:ext>
            </a:extLst>
          </p:cNvPr>
          <p:cNvSpPr txBox="1">
            <a:spLocks/>
          </p:cNvSpPr>
          <p:nvPr/>
        </p:nvSpPr>
        <p:spPr>
          <a:xfrm>
            <a:off x="2526124" y="4135175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38" name="Loopvoet-plekhouer 37">
            <a:extLst>
              <a:ext uri="{FF2B5EF4-FFF2-40B4-BE49-F238E27FC236}">
                <a16:creationId xmlns:a16="http://schemas.microsoft.com/office/drawing/2014/main" id="{2EA083C7-A239-4FC7-9209-CDC6C060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39" name="Skyfienommer-plekhouer 38">
            <a:extLst>
              <a:ext uri="{FF2B5EF4-FFF2-40B4-BE49-F238E27FC236}">
                <a16:creationId xmlns:a16="http://schemas.microsoft.com/office/drawing/2014/main" id="{BB6DA299-F571-4C6B-B7ED-BA9C2BA23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28</a:t>
            </a:fld>
            <a:endParaRPr lang="en-ZA"/>
          </a:p>
        </p:txBody>
      </p:sp>
      <p:sp>
        <p:nvSpPr>
          <p:cNvPr id="40" name="Reghoek 39">
            <a:extLst>
              <a:ext uri="{FF2B5EF4-FFF2-40B4-BE49-F238E27FC236}">
                <a16:creationId xmlns:a16="http://schemas.microsoft.com/office/drawing/2014/main" id="{81022A37-DFDC-4A4E-8ED3-1AB5E70218A3}"/>
              </a:ext>
            </a:extLst>
          </p:cNvPr>
          <p:cNvSpPr/>
          <p:nvPr/>
        </p:nvSpPr>
        <p:spPr>
          <a:xfrm>
            <a:off x="583403" y="891932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41" name="Reghoek 40">
            <a:extLst>
              <a:ext uri="{FF2B5EF4-FFF2-40B4-BE49-F238E27FC236}">
                <a16:creationId xmlns:a16="http://schemas.microsoft.com/office/drawing/2014/main" id="{DF0ACB00-D627-4AAB-B45E-08C9460CADD3}"/>
              </a:ext>
            </a:extLst>
          </p:cNvPr>
          <p:cNvSpPr/>
          <p:nvPr/>
        </p:nvSpPr>
        <p:spPr>
          <a:xfrm>
            <a:off x="583403" y="1970278"/>
            <a:ext cx="8356412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42" name="Reghoek 41">
            <a:extLst>
              <a:ext uri="{FF2B5EF4-FFF2-40B4-BE49-F238E27FC236}">
                <a16:creationId xmlns:a16="http://schemas.microsoft.com/office/drawing/2014/main" id="{404C64C5-0336-4F5F-A306-F4B8891D7B57}"/>
              </a:ext>
            </a:extLst>
          </p:cNvPr>
          <p:cNvSpPr/>
          <p:nvPr/>
        </p:nvSpPr>
        <p:spPr>
          <a:xfrm>
            <a:off x="583402" y="3062467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43" name="Reghoek 42">
            <a:extLst>
              <a:ext uri="{FF2B5EF4-FFF2-40B4-BE49-F238E27FC236}">
                <a16:creationId xmlns:a16="http://schemas.microsoft.com/office/drawing/2014/main" id="{DC2C3569-25DE-4AE9-86E2-11B2FA587E50}"/>
              </a:ext>
            </a:extLst>
          </p:cNvPr>
          <p:cNvSpPr/>
          <p:nvPr/>
        </p:nvSpPr>
        <p:spPr>
          <a:xfrm>
            <a:off x="583402" y="4154656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44" name="Reghoek 43">
            <a:extLst>
              <a:ext uri="{FF2B5EF4-FFF2-40B4-BE49-F238E27FC236}">
                <a16:creationId xmlns:a16="http://schemas.microsoft.com/office/drawing/2014/main" id="{8F9E9539-3082-4D72-8F10-FB319AE142B4}"/>
              </a:ext>
            </a:extLst>
          </p:cNvPr>
          <p:cNvSpPr/>
          <p:nvPr/>
        </p:nvSpPr>
        <p:spPr>
          <a:xfrm>
            <a:off x="577231" y="5204910"/>
            <a:ext cx="7699698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2322484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38622-9A74-4820-89F3-7BEE51DA4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94" y="2526566"/>
            <a:ext cx="7886700" cy="1804868"/>
          </a:xfrm>
        </p:spPr>
        <p:txBody>
          <a:bodyPr anchor="t">
            <a:normAutofit/>
          </a:bodyPr>
          <a:lstStyle/>
          <a:p>
            <a:r>
              <a:rPr lang="af-ZA" sz="2800" dirty="0">
                <a:solidFill>
                  <a:schemeClr val="bg1"/>
                </a:solidFill>
              </a:rPr>
              <a:t>Juffrou Marelize</a:t>
            </a:r>
            <a:br>
              <a:rPr lang="af-ZA" sz="2800" dirty="0">
                <a:solidFill>
                  <a:schemeClr val="bg1"/>
                </a:solidFill>
              </a:rPr>
            </a:br>
            <a:r>
              <a:rPr lang="af-ZA" sz="2800" dirty="0">
                <a:solidFill>
                  <a:schemeClr val="bg1"/>
                </a:solidFill>
                <a:hlinkClick r:id="rId2"/>
              </a:rPr>
              <a:t>www.swanies.co.za</a:t>
            </a:r>
            <a:br>
              <a:rPr lang="af-ZA" sz="2800" dirty="0">
                <a:solidFill>
                  <a:schemeClr val="bg1"/>
                </a:solidFill>
              </a:rPr>
            </a:br>
            <a:r>
              <a:rPr lang="af-ZA" sz="2800" dirty="0">
                <a:solidFill>
                  <a:schemeClr val="bg1"/>
                </a:solidFill>
                <a:hlinkClick r:id="rId3"/>
              </a:rPr>
              <a:t>juffroumarelize@swanies.co.za</a:t>
            </a:r>
            <a:r>
              <a:rPr lang="af-ZA" sz="2800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069BCE9D-4406-4444-B924-D82DCC62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7574908D-2663-4D7D-99F6-B3666EDC4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29</a:t>
            </a:fld>
            <a:endParaRPr lang="en-ZA"/>
          </a:p>
        </p:txBody>
      </p:sp>
      <p:pic>
        <p:nvPicPr>
          <p:cNvPr id="9" name="Prent 8">
            <a:extLst>
              <a:ext uri="{FF2B5EF4-FFF2-40B4-BE49-F238E27FC236}">
                <a16:creationId xmlns:a16="http://schemas.microsoft.com/office/drawing/2014/main" id="{EC475AC0-7F41-4C3A-B7D0-08E579A2CB6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6" t="17006" r="14064" b="693"/>
          <a:stretch/>
        </p:blipFill>
        <p:spPr>
          <a:xfrm>
            <a:off x="5101895" y="1050878"/>
            <a:ext cx="3686411" cy="3903260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5285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9;p14">
            <a:extLst>
              <a:ext uri="{FF2B5EF4-FFF2-40B4-BE49-F238E27FC236}">
                <a16:creationId xmlns:a16="http://schemas.microsoft.com/office/drawing/2014/main" id="{785FAD37-FE85-4D9B-8FA5-0702D7DBCB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1700" y="530008"/>
            <a:ext cx="8520600" cy="9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’n Enkelvoudige sin bestaan uit ‘n onderwerp, 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’n gesegde (werkwoord) en ’n voorwerp.</a:t>
            </a:r>
            <a:endParaRPr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Google Shape;57;p13">
            <a:extLst>
              <a:ext uri="{FF2B5EF4-FFF2-40B4-BE49-F238E27FC236}">
                <a16:creationId xmlns:a16="http://schemas.microsoft.com/office/drawing/2014/main" id="{935D4CC4-87D0-49DA-B203-4225C2BB6030}"/>
              </a:ext>
            </a:extLst>
          </p:cNvPr>
          <p:cNvSpPr txBox="1">
            <a:spLocks/>
          </p:cNvSpPr>
          <p:nvPr/>
        </p:nvSpPr>
        <p:spPr>
          <a:xfrm>
            <a:off x="940027" y="5331392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sz="7200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</a:p>
        </p:txBody>
      </p:sp>
      <p:sp>
        <p:nvSpPr>
          <p:cNvPr id="5" name="Google Shape;60;p13">
            <a:extLst>
              <a:ext uri="{FF2B5EF4-FFF2-40B4-BE49-F238E27FC236}">
                <a16:creationId xmlns:a16="http://schemas.microsoft.com/office/drawing/2014/main" id="{7198E586-A776-4FAA-9C20-D19AA5C20642}"/>
              </a:ext>
            </a:extLst>
          </p:cNvPr>
          <p:cNvSpPr txBox="1">
            <a:spLocks/>
          </p:cNvSpPr>
          <p:nvPr/>
        </p:nvSpPr>
        <p:spPr>
          <a:xfrm>
            <a:off x="940027" y="4212729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6" name="Google Shape;62;p13">
            <a:extLst>
              <a:ext uri="{FF2B5EF4-FFF2-40B4-BE49-F238E27FC236}">
                <a16:creationId xmlns:a16="http://schemas.microsoft.com/office/drawing/2014/main" id="{AF2BDC56-DF3C-4EEE-8D4B-5194BAFEAD31}"/>
              </a:ext>
            </a:extLst>
          </p:cNvPr>
          <p:cNvSpPr txBox="1">
            <a:spLocks/>
          </p:cNvSpPr>
          <p:nvPr/>
        </p:nvSpPr>
        <p:spPr>
          <a:xfrm>
            <a:off x="940027" y="3094066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</a:p>
        </p:txBody>
      </p:sp>
      <p:sp>
        <p:nvSpPr>
          <p:cNvPr id="7" name="Google Shape;63;p13">
            <a:extLst>
              <a:ext uri="{FF2B5EF4-FFF2-40B4-BE49-F238E27FC236}">
                <a16:creationId xmlns:a16="http://schemas.microsoft.com/office/drawing/2014/main" id="{AA70C6B9-B114-4778-A184-8A06BB555AD3}"/>
              </a:ext>
            </a:extLst>
          </p:cNvPr>
          <p:cNvSpPr txBox="1">
            <a:spLocks/>
          </p:cNvSpPr>
          <p:nvPr/>
        </p:nvSpPr>
        <p:spPr>
          <a:xfrm>
            <a:off x="940027" y="1975403"/>
            <a:ext cx="143206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8" name="Teksblokkie 7">
            <a:extLst>
              <a:ext uri="{FF2B5EF4-FFF2-40B4-BE49-F238E27FC236}">
                <a16:creationId xmlns:a16="http://schemas.microsoft.com/office/drawing/2014/main" id="{E5B57324-8D5E-4313-8C97-7830F0E7ECC9}"/>
              </a:ext>
            </a:extLst>
          </p:cNvPr>
          <p:cNvSpPr txBox="1"/>
          <p:nvPr/>
        </p:nvSpPr>
        <p:spPr>
          <a:xfrm>
            <a:off x="2565779" y="1975403"/>
            <a:ext cx="3616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ONDERWERP</a:t>
            </a:r>
          </a:p>
          <a:p>
            <a:r>
              <a:rPr lang="en-US" sz="2400" dirty="0">
                <a:solidFill>
                  <a:srgbClr val="00B0F0"/>
                </a:solidFill>
              </a:rPr>
              <a:t>SUBJECT</a:t>
            </a:r>
            <a:endParaRPr lang="en-ZA" sz="2400" dirty="0">
              <a:solidFill>
                <a:srgbClr val="00B0F0"/>
              </a:solidFill>
            </a:endParaRPr>
          </a:p>
        </p:txBody>
      </p:sp>
      <p:sp>
        <p:nvSpPr>
          <p:cNvPr id="9" name="Teksblokkie 8">
            <a:extLst>
              <a:ext uri="{FF2B5EF4-FFF2-40B4-BE49-F238E27FC236}">
                <a16:creationId xmlns:a16="http://schemas.microsoft.com/office/drawing/2014/main" id="{1CCEFD23-ABD0-449E-842F-8BCA23BA38CF}"/>
              </a:ext>
            </a:extLst>
          </p:cNvPr>
          <p:cNvSpPr txBox="1"/>
          <p:nvPr/>
        </p:nvSpPr>
        <p:spPr>
          <a:xfrm>
            <a:off x="2565779" y="3176867"/>
            <a:ext cx="3616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GESEGDE</a:t>
            </a:r>
          </a:p>
          <a:p>
            <a:r>
              <a:rPr lang="en-US" sz="2400" dirty="0">
                <a:solidFill>
                  <a:srgbClr val="92D050"/>
                </a:solidFill>
              </a:rPr>
              <a:t>VERB 1</a:t>
            </a:r>
            <a:endParaRPr lang="en-ZA" sz="2400" dirty="0">
              <a:solidFill>
                <a:srgbClr val="92D050"/>
              </a:solidFill>
            </a:endParaRPr>
          </a:p>
        </p:txBody>
      </p:sp>
      <p:sp>
        <p:nvSpPr>
          <p:cNvPr id="10" name="Teksblokkie 9">
            <a:extLst>
              <a:ext uri="{FF2B5EF4-FFF2-40B4-BE49-F238E27FC236}">
                <a16:creationId xmlns:a16="http://schemas.microsoft.com/office/drawing/2014/main" id="{C9C95F73-1639-4C61-AB22-75B4E0864FD3}"/>
              </a:ext>
            </a:extLst>
          </p:cNvPr>
          <p:cNvSpPr txBox="1"/>
          <p:nvPr/>
        </p:nvSpPr>
        <p:spPr>
          <a:xfrm>
            <a:off x="2565779" y="4295530"/>
            <a:ext cx="3616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VOORWERP</a:t>
            </a:r>
          </a:p>
          <a:p>
            <a:r>
              <a:rPr lang="en-US" sz="2400" dirty="0">
                <a:solidFill>
                  <a:srgbClr val="00B0F0"/>
                </a:solidFill>
              </a:rPr>
              <a:t>OBJECT</a:t>
            </a:r>
            <a:endParaRPr lang="en-ZA" sz="2400" dirty="0">
              <a:solidFill>
                <a:srgbClr val="00B0F0"/>
              </a:solidFill>
            </a:endParaRPr>
          </a:p>
        </p:txBody>
      </p:sp>
      <p:sp>
        <p:nvSpPr>
          <p:cNvPr id="11" name="Teksblokkie 10">
            <a:extLst>
              <a:ext uri="{FF2B5EF4-FFF2-40B4-BE49-F238E27FC236}">
                <a16:creationId xmlns:a16="http://schemas.microsoft.com/office/drawing/2014/main" id="{96418F8A-977D-4371-A216-871603052707}"/>
              </a:ext>
            </a:extLst>
          </p:cNvPr>
          <p:cNvSpPr txBox="1"/>
          <p:nvPr/>
        </p:nvSpPr>
        <p:spPr>
          <a:xfrm>
            <a:off x="2565779" y="5414193"/>
            <a:ext cx="3616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GESEGDE</a:t>
            </a:r>
          </a:p>
          <a:p>
            <a:r>
              <a:rPr lang="en-US" sz="2400" dirty="0">
                <a:solidFill>
                  <a:srgbClr val="92D050"/>
                </a:solidFill>
              </a:rPr>
              <a:t>VERB 2</a:t>
            </a:r>
            <a:endParaRPr lang="en-ZA" sz="2400" dirty="0">
              <a:solidFill>
                <a:srgbClr val="92D050"/>
              </a:solidFill>
            </a:endParaRPr>
          </a:p>
        </p:txBody>
      </p:sp>
      <p:sp>
        <p:nvSpPr>
          <p:cNvPr id="12" name="Google Shape;63;p13">
            <a:extLst>
              <a:ext uri="{FF2B5EF4-FFF2-40B4-BE49-F238E27FC236}">
                <a16:creationId xmlns:a16="http://schemas.microsoft.com/office/drawing/2014/main" id="{8767F653-CCAF-49B1-9798-E8A070F9089D}"/>
              </a:ext>
            </a:extLst>
          </p:cNvPr>
          <p:cNvSpPr txBox="1">
            <a:spLocks/>
          </p:cNvSpPr>
          <p:nvPr/>
        </p:nvSpPr>
        <p:spPr>
          <a:xfrm>
            <a:off x="6055880" y="1934100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r>
              <a:rPr lang="en-ZA" sz="72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ie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Google Shape;63;p13">
            <a:extLst>
              <a:ext uri="{FF2B5EF4-FFF2-40B4-BE49-F238E27FC236}">
                <a16:creationId xmlns:a16="http://schemas.microsoft.com/office/drawing/2014/main" id="{45410336-90A6-4981-A8D4-66DEFA453418}"/>
              </a:ext>
            </a:extLst>
          </p:cNvPr>
          <p:cNvSpPr txBox="1">
            <a:spLocks/>
          </p:cNvSpPr>
          <p:nvPr/>
        </p:nvSpPr>
        <p:spPr>
          <a:xfrm>
            <a:off x="6055880" y="4251816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wat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7603EC9A-9E0B-419D-A021-3BE67A97521A}"/>
              </a:ext>
            </a:extLst>
          </p:cNvPr>
          <p:cNvSpPr txBox="1">
            <a:spLocks/>
          </p:cNvSpPr>
          <p:nvPr/>
        </p:nvSpPr>
        <p:spPr>
          <a:xfrm>
            <a:off x="6055880" y="3089440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66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doen</a:t>
            </a:r>
            <a:endParaRPr lang="en-ZA" sz="66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Google Shape;61;p13">
            <a:extLst>
              <a:ext uri="{FF2B5EF4-FFF2-40B4-BE49-F238E27FC236}">
                <a16:creationId xmlns:a16="http://schemas.microsoft.com/office/drawing/2014/main" id="{3070C0EC-E65E-43D6-AC74-271A8D0D3248}"/>
              </a:ext>
            </a:extLst>
          </p:cNvPr>
          <p:cNvSpPr txBox="1">
            <a:spLocks/>
          </p:cNvSpPr>
          <p:nvPr/>
        </p:nvSpPr>
        <p:spPr>
          <a:xfrm>
            <a:off x="6489850" y="5450118"/>
            <a:ext cx="1432062" cy="877874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5400" dirty="0">
                <a:solidFill>
                  <a:schemeClr val="bg1"/>
                </a:solidFill>
                <a:latin typeface="Comic Sans MS" panose="030F0702030302020204" pitchFamily="66" charset="0"/>
              </a:rPr>
              <a:t>?</a:t>
            </a:r>
            <a:endParaRPr lang="en-ZA" sz="5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Loopvoet-plekhouer 15">
            <a:extLst>
              <a:ext uri="{FF2B5EF4-FFF2-40B4-BE49-F238E27FC236}">
                <a16:creationId xmlns:a16="http://schemas.microsoft.com/office/drawing/2014/main" id="{50087136-5286-4AE5-9139-4E3A09904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7" name="Skyfienommer-plekhouer 16">
            <a:extLst>
              <a:ext uri="{FF2B5EF4-FFF2-40B4-BE49-F238E27FC236}">
                <a16:creationId xmlns:a16="http://schemas.microsoft.com/office/drawing/2014/main" id="{F19CCC31-07E7-48EE-83A4-228C0D95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406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9F6041-6642-44D0-8EF0-9628B10CF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LEES DIE VOLGENDE SINNE EN BEANTWOORD DIE VOLGENDE VRAE: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3480A7F0-C0B3-44BA-90DA-60FF82E73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98E4994A-39BC-4B0A-AB12-8D8FF1CE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73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42F4-A283-4945-BA41-07D8A7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98" y="842797"/>
            <a:ext cx="7886700" cy="849525"/>
          </a:xfrm>
        </p:spPr>
        <p:txBody>
          <a:bodyPr/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Die kinders doen huiswerk.</a:t>
            </a:r>
          </a:p>
        </p:txBody>
      </p:sp>
      <p:sp>
        <p:nvSpPr>
          <p:cNvPr id="3" name="Teksblokkie 2">
            <a:extLst>
              <a:ext uri="{FF2B5EF4-FFF2-40B4-BE49-F238E27FC236}">
                <a16:creationId xmlns:a16="http://schemas.microsoft.com/office/drawing/2014/main" id="{686F97AF-C217-40FF-B8DD-D736669C4F75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 err="1">
                <a:solidFill>
                  <a:srgbClr val="FFC000"/>
                </a:solidFill>
              </a:rPr>
              <a:t>Teenwoordige</a:t>
            </a:r>
            <a:r>
              <a:rPr lang="en-US" sz="2400" b="1" dirty="0">
                <a:solidFill>
                  <a:srgbClr val="FFC000"/>
                </a:solidFill>
              </a:rPr>
              <a:t> </a:t>
            </a:r>
            <a:r>
              <a:rPr lang="en-US" sz="2400" b="1" dirty="0" err="1">
                <a:solidFill>
                  <a:srgbClr val="FFC000"/>
                </a:solidFill>
              </a:rPr>
              <a:t>tyd</a:t>
            </a:r>
            <a:r>
              <a:rPr lang="en-US" sz="2400" b="1" dirty="0">
                <a:solidFill>
                  <a:srgbClr val="FFC000"/>
                </a:solidFill>
              </a:rPr>
              <a:t> – Present tense</a:t>
            </a:r>
            <a:endParaRPr lang="en-ZA" sz="2400" b="1" dirty="0">
              <a:solidFill>
                <a:srgbClr val="FFC000"/>
              </a:solidFill>
            </a:endParaRP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61080C6D-B255-4093-A9D5-D2F85F07B301}"/>
              </a:ext>
            </a:extLst>
          </p:cNvPr>
          <p:cNvSpPr txBox="1">
            <a:spLocks/>
          </p:cNvSpPr>
          <p:nvPr/>
        </p:nvSpPr>
        <p:spPr>
          <a:xfrm>
            <a:off x="642298" y="207345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r>
              <a:rPr lang="en-ZA" sz="72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ie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Google Shape;63;p13">
            <a:extLst>
              <a:ext uri="{FF2B5EF4-FFF2-40B4-BE49-F238E27FC236}">
                <a16:creationId xmlns:a16="http://schemas.microsoft.com/office/drawing/2014/main" id="{BD6EA63E-239B-4EF3-8BA7-D17CBB5EC68F}"/>
              </a:ext>
            </a:extLst>
          </p:cNvPr>
          <p:cNvSpPr txBox="1">
            <a:spLocks/>
          </p:cNvSpPr>
          <p:nvPr/>
        </p:nvSpPr>
        <p:spPr>
          <a:xfrm>
            <a:off x="642298" y="438413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wat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Google Shape;62;p13">
            <a:extLst>
              <a:ext uri="{FF2B5EF4-FFF2-40B4-BE49-F238E27FC236}">
                <a16:creationId xmlns:a16="http://schemas.microsoft.com/office/drawing/2014/main" id="{EBB2D68F-FB57-40C7-A53D-063C4B9D6613}"/>
              </a:ext>
            </a:extLst>
          </p:cNvPr>
          <p:cNvSpPr txBox="1">
            <a:spLocks/>
          </p:cNvSpPr>
          <p:nvPr/>
        </p:nvSpPr>
        <p:spPr>
          <a:xfrm>
            <a:off x="642298" y="322879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66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doen</a:t>
            </a:r>
            <a:endParaRPr lang="en-ZA" sz="66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608AF35-A535-4609-B871-2CC8D6D459A6}"/>
              </a:ext>
            </a:extLst>
          </p:cNvPr>
          <p:cNvSpPr txBox="1">
            <a:spLocks/>
          </p:cNvSpPr>
          <p:nvPr/>
        </p:nvSpPr>
        <p:spPr>
          <a:xfrm>
            <a:off x="3043451" y="2073455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Die kinders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FDEC9253-CBD9-48A0-9E25-CB89ABB15A48}"/>
              </a:ext>
            </a:extLst>
          </p:cNvPr>
          <p:cNvSpPr txBox="1">
            <a:spLocks/>
          </p:cNvSpPr>
          <p:nvPr/>
        </p:nvSpPr>
        <p:spPr>
          <a:xfrm>
            <a:off x="3043451" y="3228794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doen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70FA465-36B1-4598-9B50-485C2211EEE7}"/>
              </a:ext>
            </a:extLst>
          </p:cNvPr>
          <p:cNvSpPr txBox="1">
            <a:spLocks/>
          </p:cNvSpPr>
          <p:nvPr/>
        </p:nvSpPr>
        <p:spPr>
          <a:xfrm>
            <a:off x="3043451" y="4384134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huiswerk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D694CCA8-FE17-4890-B3B8-5BF89FBF3A3F}"/>
              </a:ext>
            </a:extLst>
          </p:cNvPr>
          <p:cNvSpPr txBox="1">
            <a:spLocks/>
          </p:cNvSpPr>
          <p:nvPr/>
        </p:nvSpPr>
        <p:spPr>
          <a:xfrm>
            <a:off x="628650" y="5881096"/>
            <a:ext cx="7886700" cy="849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Die kinders / doen / huiswerk.</a:t>
            </a:r>
          </a:p>
        </p:txBody>
      </p:sp>
      <p:sp>
        <p:nvSpPr>
          <p:cNvPr id="13" name="Google Shape;60;p13">
            <a:extLst>
              <a:ext uri="{FF2B5EF4-FFF2-40B4-BE49-F238E27FC236}">
                <a16:creationId xmlns:a16="http://schemas.microsoft.com/office/drawing/2014/main" id="{AD948481-7B0D-4F11-BC95-684E6BEF6A50}"/>
              </a:ext>
            </a:extLst>
          </p:cNvPr>
          <p:cNvSpPr txBox="1">
            <a:spLocks/>
          </p:cNvSpPr>
          <p:nvPr/>
        </p:nvSpPr>
        <p:spPr>
          <a:xfrm>
            <a:off x="6399132" y="5606244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C26C4769-83B8-4DC4-9271-EE5D85BAC64D}"/>
              </a:ext>
            </a:extLst>
          </p:cNvPr>
          <p:cNvSpPr txBox="1">
            <a:spLocks/>
          </p:cNvSpPr>
          <p:nvPr/>
        </p:nvSpPr>
        <p:spPr>
          <a:xfrm>
            <a:off x="4392911" y="5539474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Google Shape;63;p13">
            <a:extLst>
              <a:ext uri="{FF2B5EF4-FFF2-40B4-BE49-F238E27FC236}">
                <a16:creationId xmlns:a16="http://schemas.microsoft.com/office/drawing/2014/main" id="{52EF3E13-7EE8-4677-8491-753917484F89}"/>
              </a:ext>
            </a:extLst>
          </p:cNvPr>
          <p:cNvSpPr txBox="1">
            <a:spLocks/>
          </p:cNvSpPr>
          <p:nvPr/>
        </p:nvSpPr>
        <p:spPr>
          <a:xfrm>
            <a:off x="2360248" y="5606244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16" name="Loopvoet-plekhouer 15">
            <a:extLst>
              <a:ext uri="{FF2B5EF4-FFF2-40B4-BE49-F238E27FC236}">
                <a16:creationId xmlns:a16="http://schemas.microsoft.com/office/drawing/2014/main" id="{FD785928-6A97-4AEB-9363-1800F3D8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7" name="Skyfienommer-plekhouer 16">
            <a:extLst>
              <a:ext uri="{FF2B5EF4-FFF2-40B4-BE49-F238E27FC236}">
                <a16:creationId xmlns:a16="http://schemas.microsoft.com/office/drawing/2014/main" id="{F75CE23E-02FD-4A84-AFAA-2B9351126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392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 animBg="1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42F4-A283-4945-BA41-07D8A7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98" y="842797"/>
            <a:ext cx="7886700" cy="849525"/>
          </a:xfrm>
        </p:spPr>
        <p:txBody>
          <a:bodyPr/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Die kinders het huiswerk gedoen.</a:t>
            </a:r>
          </a:p>
        </p:txBody>
      </p:sp>
      <p:sp>
        <p:nvSpPr>
          <p:cNvPr id="3" name="Teksblokkie 2">
            <a:extLst>
              <a:ext uri="{FF2B5EF4-FFF2-40B4-BE49-F238E27FC236}">
                <a16:creationId xmlns:a16="http://schemas.microsoft.com/office/drawing/2014/main" id="{686F97AF-C217-40FF-B8DD-D736669C4F75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 err="1">
                <a:solidFill>
                  <a:srgbClr val="FFFF00"/>
                </a:solidFill>
              </a:rPr>
              <a:t>Verlede</a:t>
            </a: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err="1">
                <a:solidFill>
                  <a:srgbClr val="FFFF00"/>
                </a:solidFill>
              </a:rPr>
              <a:t>tyd</a:t>
            </a:r>
            <a:r>
              <a:rPr lang="en-US" sz="2400" b="1" dirty="0">
                <a:solidFill>
                  <a:srgbClr val="FFFF00"/>
                </a:solidFill>
              </a:rPr>
              <a:t> – Past tense</a:t>
            </a:r>
            <a:endParaRPr lang="en-ZA" sz="2400" b="1" dirty="0">
              <a:solidFill>
                <a:srgbClr val="FFFF00"/>
              </a:solidFill>
            </a:endParaRPr>
          </a:p>
        </p:txBody>
      </p:sp>
      <p:sp>
        <p:nvSpPr>
          <p:cNvPr id="4" name="Google Shape;63;p13">
            <a:extLst>
              <a:ext uri="{FF2B5EF4-FFF2-40B4-BE49-F238E27FC236}">
                <a16:creationId xmlns:a16="http://schemas.microsoft.com/office/drawing/2014/main" id="{7744E393-4EF6-4703-B5FC-62ED4FE48488}"/>
              </a:ext>
            </a:extLst>
          </p:cNvPr>
          <p:cNvSpPr txBox="1">
            <a:spLocks/>
          </p:cNvSpPr>
          <p:nvPr/>
        </p:nvSpPr>
        <p:spPr>
          <a:xfrm>
            <a:off x="642299" y="207345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r>
              <a:rPr lang="en-ZA" sz="72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ie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Google Shape;63;p13">
            <a:extLst>
              <a:ext uri="{FF2B5EF4-FFF2-40B4-BE49-F238E27FC236}">
                <a16:creationId xmlns:a16="http://schemas.microsoft.com/office/drawing/2014/main" id="{1473933C-9BCC-4181-9A59-5518B065410C}"/>
              </a:ext>
            </a:extLst>
          </p:cNvPr>
          <p:cNvSpPr txBox="1">
            <a:spLocks/>
          </p:cNvSpPr>
          <p:nvPr/>
        </p:nvSpPr>
        <p:spPr>
          <a:xfrm>
            <a:off x="642298" y="4393710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wat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Google Shape;62;p13">
            <a:extLst>
              <a:ext uri="{FF2B5EF4-FFF2-40B4-BE49-F238E27FC236}">
                <a16:creationId xmlns:a16="http://schemas.microsoft.com/office/drawing/2014/main" id="{B1B051D7-0580-4150-81F3-1B78FF2FB003}"/>
              </a:ext>
            </a:extLst>
          </p:cNvPr>
          <p:cNvSpPr txBox="1">
            <a:spLocks/>
          </p:cNvSpPr>
          <p:nvPr/>
        </p:nvSpPr>
        <p:spPr>
          <a:xfrm>
            <a:off x="642299" y="322879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66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doen</a:t>
            </a:r>
            <a:endParaRPr lang="en-ZA" sz="66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2EA0BD3B-B76D-4017-8C6D-6801F5C3BBCB}"/>
              </a:ext>
            </a:extLst>
          </p:cNvPr>
          <p:cNvSpPr txBox="1">
            <a:spLocks/>
          </p:cNvSpPr>
          <p:nvPr/>
        </p:nvSpPr>
        <p:spPr>
          <a:xfrm>
            <a:off x="3043452" y="2073455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Die kinders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5E731AB-B2A6-4D90-BDD7-45124B9DEC54}"/>
              </a:ext>
            </a:extLst>
          </p:cNvPr>
          <p:cNvSpPr txBox="1">
            <a:spLocks/>
          </p:cNvSpPr>
          <p:nvPr/>
        </p:nvSpPr>
        <p:spPr>
          <a:xfrm>
            <a:off x="3043452" y="3228794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het gedoen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715A684F-C688-4E62-94B4-3C325DF50DE8}"/>
              </a:ext>
            </a:extLst>
          </p:cNvPr>
          <p:cNvSpPr txBox="1">
            <a:spLocks/>
          </p:cNvSpPr>
          <p:nvPr/>
        </p:nvSpPr>
        <p:spPr>
          <a:xfrm>
            <a:off x="3043452" y="4384134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huiswerk</a:t>
            </a:r>
          </a:p>
        </p:txBody>
      </p:sp>
      <p:sp>
        <p:nvSpPr>
          <p:cNvPr id="10" name="Google Shape;57;p13">
            <a:extLst>
              <a:ext uri="{FF2B5EF4-FFF2-40B4-BE49-F238E27FC236}">
                <a16:creationId xmlns:a16="http://schemas.microsoft.com/office/drawing/2014/main" id="{9D59A6BA-7106-4342-8974-ABBB07456B0F}"/>
              </a:ext>
            </a:extLst>
          </p:cNvPr>
          <p:cNvSpPr txBox="1">
            <a:spLocks/>
          </p:cNvSpPr>
          <p:nvPr/>
        </p:nvSpPr>
        <p:spPr>
          <a:xfrm>
            <a:off x="6958691" y="5606244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Google Shape;60;p13">
            <a:extLst>
              <a:ext uri="{FF2B5EF4-FFF2-40B4-BE49-F238E27FC236}">
                <a16:creationId xmlns:a16="http://schemas.microsoft.com/office/drawing/2014/main" id="{F1CB5E00-9C26-4D18-B224-7D6CA5FCC0FD}"/>
              </a:ext>
            </a:extLst>
          </p:cNvPr>
          <p:cNvSpPr txBox="1">
            <a:spLocks/>
          </p:cNvSpPr>
          <p:nvPr/>
        </p:nvSpPr>
        <p:spPr>
          <a:xfrm>
            <a:off x="5157186" y="5655586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2" name="Google Shape;62;p13">
            <a:extLst>
              <a:ext uri="{FF2B5EF4-FFF2-40B4-BE49-F238E27FC236}">
                <a16:creationId xmlns:a16="http://schemas.microsoft.com/office/drawing/2014/main" id="{8C09E6FB-5F3C-4E7B-AEAA-513C85C0BED6}"/>
              </a:ext>
            </a:extLst>
          </p:cNvPr>
          <p:cNvSpPr txBox="1">
            <a:spLocks/>
          </p:cNvSpPr>
          <p:nvPr/>
        </p:nvSpPr>
        <p:spPr>
          <a:xfrm>
            <a:off x="3558730" y="5659437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Google Shape;63;p13">
            <a:extLst>
              <a:ext uri="{FF2B5EF4-FFF2-40B4-BE49-F238E27FC236}">
                <a16:creationId xmlns:a16="http://schemas.microsoft.com/office/drawing/2014/main" id="{69CDF8C2-E788-4BBD-ABA0-F6B676246D00}"/>
              </a:ext>
            </a:extLst>
          </p:cNvPr>
          <p:cNvSpPr txBox="1">
            <a:spLocks/>
          </p:cNvSpPr>
          <p:nvPr/>
        </p:nvSpPr>
        <p:spPr>
          <a:xfrm>
            <a:off x="1943972" y="571208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749C2E5C-479C-4D56-82D7-C8BB2E8C8C01}"/>
              </a:ext>
            </a:extLst>
          </p:cNvPr>
          <p:cNvSpPr txBox="1">
            <a:spLocks/>
          </p:cNvSpPr>
          <p:nvPr/>
        </p:nvSpPr>
        <p:spPr>
          <a:xfrm>
            <a:off x="628650" y="5881096"/>
            <a:ext cx="7886700" cy="849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Die kinders / het / huiswerk / gedoen.</a:t>
            </a:r>
          </a:p>
        </p:txBody>
      </p:sp>
      <p:sp>
        <p:nvSpPr>
          <p:cNvPr id="15" name="Loopvoet-plekhouer 14">
            <a:extLst>
              <a:ext uri="{FF2B5EF4-FFF2-40B4-BE49-F238E27FC236}">
                <a16:creationId xmlns:a16="http://schemas.microsoft.com/office/drawing/2014/main" id="{DB444496-90C2-4D65-B90F-C033FF5A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16" name="Skyfienommer-plekhouer 15">
            <a:extLst>
              <a:ext uri="{FF2B5EF4-FFF2-40B4-BE49-F238E27FC236}">
                <a16:creationId xmlns:a16="http://schemas.microsoft.com/office/drawing/2014/main" id="{06722817-25EA-4226-897D-2FB051E2E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153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742F4-A283-4945-BA41-07D8A736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298" y="842797"/>
            <a:ext cx="7886700" cy="849525"/>
          </a:xfrm>
        </p:spPr>
        <p:txBody>
          <a:bodyPr/>
          <a:lstStyle/>
          <a:p>
            <a:pPr algn="ctr"/>
            <a:r>
              <a:rPr lang="af-ZA" dirty="0">
                <a:solidFill>
                  <a:schemeClr val="bg1"/>
                </a:solidFill>
              </a:rPr>
              <a:t>Die kinders sal huiswerk doen.</a:t>
            </a:r>
          </a:p>
        </p:txBody>
      </p:sp>
      <p:sp>
        <p:nvSpPr>
          <p:cNvPr id="3" name="Teksblokkie 2">
            <a:extLst>
              <a:ext uri="{FF2B5EF4-FFF2-40B4-BE49-F238E27FC236}">
                <a16:creationId xmlns:a16="http://schemas.microsoft.com/office/drawing/2014/main" id="{686F97AF-C217-40FF-B8DD-D736669C4F75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 err="1">
                <a:solidFill>
                  <a:srgbClr val="FF66CC"/>
                </a:solidFill>
              </a:rPr>
              <a:t>Toekomende</a:t>
            </a:r>
            <a:r>
              <a:rPr lang="en-US" sz="2400" b="1" dirty="0">
                <a:solidFill>
                  <a:srgbClr val="FF66CC"/>
                </a:solidFill>
              </a:rPr>
              <a:t> </a:t>
            </a:r>
            <a:r>
              <a:rPr lang="en-US" sz="2400" b="1" dirty="0" err="1">
                <a:solidFill>
                  <a:srgbClr val="FF66CC"/>
                </a:solidFill>
              </a:rPr>
              <a:t>tyd</a:t>
            </a:r>
            <a:r>
              <a:rPr lang="en-US" sz="2400" b="1" dirty="0">
                <a:solidFill>
                  <a:srgbClr val="FF66CC"/>
                </a:solidFill>
              </a:rPr>
              <a:t> – Future tense</a:t>
            </a:r>
            <a:endParaRPr lang="en-ZA" sz="2400" b="1" dirty="0">
              <a:solidFill>
                <a:srgbClr val="FF66CC"/>
              </a:solidFill>
            </a:endParaRPr>
          </a:p>
        </p:txBody>
      </p:sp>
      <p:sp>
        <p:nvSpPr>
          <p:cNvPr id="10" name="Google Shape;63;p13">
            <a:extLst>
              <a:ext uri="{FF2B5EF4-FFF2-40B4-BE49-F238E27FC236}">
                <a16:creationId xmlns:a16="http://schemas.microsoft.com/office/drawing/2014/main" id="{10CC5AF6-1A2D-45F8-AF69-9BABA422324F}"/>
              </a:ext>
            </a:extLst>
          </p:cNvPr>
          <p:cNvSpPr txBox="1">
            <a:spLocks/>
          </p:cNvSpPr>
          <p:nvPr/>
        </p:nvSpPr>
        <p:spPr>
          <a:xfrm>
            <a:off x="642299" y="207345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r>
              <a:rPr lang="en-ZA" sz="72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ie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Google Shape;63;p13">
            <a:extLst>
              <a:ext uri="{FF2B5EF4-FFF2-40B4-BE49-F238E27FC236}">
                <a16:creationId xmlns:a16="http://schemas.microsoft.com/office/drawing/2014/main" id="{F3E78F11-E331-430A-A585-E2C70620B622}"/>
              </a:ext>
            </a:extLst>
          </p:cNvPr>
          <p:cNvSpPr txBox="1">
            <a:spLocks/>
          </p:cNvSpPr>
          <p:nvPr/>
        </p:nvSpPr>
        <p:spPr>
          <a:xfrm>
            <a:off x="642298" y="4393710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7200" dirty="0">
                <a:solidFill>
                  <a:srgbClr val="00B0F0"/>
                </a:solidFill>
                <a:latin typeface="Comic Sans MS" panose="030F0702030302020204" pitchFamily="66" charset="0"/>
              </a:rPr>
              <a:t>wat</a:t>
            </a:r>
            <a:endParaRPr lang="en-ZA" sz="72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Google Shape;62;p13">
            <a:extLst>
              <a:ext uri="{FF2B5EF4-FFF2-40B4-BE49-F238E27FC236}">
                <a16:creationId xmlns:a16="http://schemas.microsoft.com/office/drawing/2014/main" id="{B0D8D542-B440-4C16-A10D-E6F298860C65}"/>
              </a:ext>
            </a:extLst>
          </p:cNvPr>
          <p:cNvSpPr txBox="1">
            <a:spLocks/>
          </p:cNvSpPr>
          <p:nvPr/>
        </p:nvSpPr>
        <p:spPr>
          <a:xfrm>
            <a:off x="642299" y="3228794"/>
            <a:ext cx="2148093" cy="9966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66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doen</a:t>
            </a:r>
            <a:endParaRPr lang="en-ZA" sz="66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6717E8AC-6774-4570-B126-86F610573AC2}"/>
              </a:ext>
            </a:extLst>
          </p:cNvPr>
          <p:cNvSpPr txBox="1">
            <a:spLocks/>
          </p:cNvSpPr>
          <p:nvPr/>
        </p:nvSpPr>
        <p:spPr>
          <a:xfrm>
            <a:off x="3043452" y="2073455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Die kinders</a:t>
            </a:r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D88EBF4D-FC1C-4014-83AE-70DD3E5E73FF}"/>
              </a:ext>
            </a:extLst>
          </p:cNvPr>
          <p:cNvSpPr txBox="1">
            <a:spLocks/>
          </p:cNvSpPr>
          <p:nvPr/>
        </p:nvSpPr>
        <p:spPr>
          <a:xfrm>
            <a:off x="3043452" y="3228794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sal doen</a:t>
            </a:r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B904BB2F-04A6-4D95-986E-33E18FB56FB4}"/>
              </a:ext>
            </a:extLst>
          </p:cNvPr>
          <p:cNvSpPr txBox="1">
            <a:spLocks/>
          </p:cNvSpPr>
          <p:nvPr/>
        </p:nvSpPr>
        <p:spPr>
          <a:xfrm>
            <a:off x="3043452" y="4384134"/>
            <a:ext cx="5158854" cy="99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huiswerk</a:t>
            </a:r>
          </a:p>
        </p:txBody>
      </p:sp>
      <p:sp>
        <p:nvSpPr>
          <p:cNvPr id="16" name="Google Shape;57;p13">
            <a:extLst>
              <a:ext uri="{FF2B5EF4-FFF2-40B4-BE49-F238E27FC236}">
                <a16:creationId xmlns:a16="http://schemas.microsoft.com/office/drawing/2014/main" id="{6DA7EF5A-C73D-4C06-AC69-290461910966}"/>
              </a:ext>
            </a:extLst>
          </p:cNvPr>
          <p:cNvSpPr txBox="1">
            <a:spLocks/>
          </p:cNvSpPr>
          <p:nvPr/>
        </p:nvSpPr>
        <p:spPr>
          <a:xfrm>
            <a:off x="7163407" y="5606244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Google Shape;60;p13">
            <a:extLst>
              <a:ext uri="{FF2B5EF4-FFF2-40B4-BE49-F238E27FC236}">
                <a16:creationId xmlns:a16="http://schemas.microsoft.com/office/drawing/2014/main" id="{9631852A-EB9B-4231-849A-5320DE3C1435}"/>
              </a:ext>
            </a:extLst>
          </p:cNvPr>
          <p:cNvSpPr txBox="1">
            <a:spLocks/>
          </p:cNvSpPr>
          <p:nvPr/>
        </p:nvSpPr>
        <p:spPr>
          <a:xfrm>
            <a:off x="5274027" y="5606244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8" name="Google Shape;62;p13">
            <a:extLst>
              <a:ext uri="{FF2B5EF4-FFF2-40B4-BE49-F238E27FC236}">
                <a16:creationId xmlns:a16="http://schemas.microsoft.com/office/drawing/2014/main" id="{00EF8B43-E07A-4B15-A6E1-12296A6C83E5}"/>
              </a:ext>
            </a:extLst>
          </p:cNvPr>
          <p:cNvSpPr txBox="1">
            <a:spLocks/>
          </p:cNvSpPr>
          <p:nvPr/>
        </p:nvSpPr>
        <p:spPr>
          <a:xfrm>
            <a:off x="3631633" y="5655586"/>
            <a:ext cx="697704" cy="549703"/>
          </a:xfrm>
          <a:prstGeom prst="rect">
            <a:avLst/>
          </a:prstGeom>
          <a:solidFill>
            <a:schemeClr val="tx1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Google Shape;63;p13">
            <a:extLst>
              <a:ext uri="{FF2B5EF4-FFF2-40B4-BE49-F238E27FC236}">
                <a16:creationId xmlns:a16="http://schemas.microsoft.com/office/drawing/2014/main" id="{F3662857-ED51-4158-9CC1-EC52920BDBAF}"/>
              </a:ext>
            </a:extLst>
          </p:cNvPr>
          <p:cNvSpPr txBox="1">
            <a:spLocks/>
          </p:cNvSpPr>
          <p:nvPr/>
        </p:nvSpPr>
        <p:spPr>
          <a:xfrm>
            <a:off x="1943972" y="566516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F047318F-12B9-443E-9401-D47D4396B916}"/>
              </a:ext>
            </a:extLst>
          </p:cNvPr>
          <p:cNvSpPr txBox="1">
            <a:spLocks/>
          </p:cNvSpPr>
          <p:nvPr/>
        </p:nvSpPr>
        <p:spPr>
          <a:xfrm>
            <a:off x="628650" y="5881096"/>
            <a:ext cx="7886700" cy="849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f-ZA" dirty="0">
                <a:solidFill>
                  <a:schemeClr val="bg1"/>
                </a:solidFill>
              </a:rPr>
              <a:t>Die kinders / sal / huiswerk / doen.</a:t>
            </a:r>
          </a:p>
        </p:txBody>
      </p:sp>
      <p:sp>
        <p:nvSpPr>
          <p:cNvPr id="21" name="Loopvoet-plekhouer 20">
            <a:extLst>
              <a:ext uri="{FF2B5EF4-FFF2-40B4-BE49-F238E27FC236}">
                <a16:creationId xmlns:a16="http://schemas.microsoft.com/office/drawing/2014/main" id="{16C14FF8-E09E-4A0E-8551-E802E91F9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22" name="Skyfienommer-plekhouer 21">
            <a:extLst>
              <a:ext uri="{FF2B5EF4-FFF2-40B4-BE49-F238E27FC236}">
                <a16:creationId xmlns:a16="http://schemas.microsoft.com/office/drawing/2014/main" id="{3452464A-8039-4B40-82D8-412A839A5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5743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C2369-6F81-47E5-A7AF-8298C623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478" y="365127"/>
            <a:ext cx="8789158" cy="999650"/>
          </a:xfrm>
        </p:spPr>
        <p:txBody>
          <a:bodyPr>
            <a:noAutofit/>
          </a:bodyPr>
          <a:lstStyle/>
          <a:p>
            <a:pPr algn="ctr"/>
            <a:r>
              <a:rPr lang="af-ZA" sz="3200" dirty="0">
                <a:solidFill>
                  <a:schemeClr val="bg1"/>
                </a:solidFill>
              </a:rPr>
              <a:t>Lees die volgende sinne en dui slegs die onderwerp, gesegde en voorwerp aan.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E1AE1FE6-8521-49E9-9178-94754935C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kinders eet ontbyt in die oggend.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Sy sal elke dag haar tande borsel.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ma pak toebroodjies in.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Ek het my huiswerk in my tas onthou.</a:t>
            </a:r>
          </a:p>
        </p:txBody>
      </p:sp>
      <p:sp>
        <p:nvSpPr>
          <p:cNvPr id="4" name="Loopvoet-plekhouer 3">
            <a:extLst>
              <a:ext uri="{FF2B5EF4-FFF2-40B4-BE49-F238E27FC236}">
                <a16:creationId xmlns:a16="http://schemas.microsoft.com/office/drawing/2014/main" id="{4DABEB8E-EC40-491F-A066-39EAD37C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5" name="Skyfienommer-plekhouer 4">
            <a:extLst>
              <a:ext uri="{FF2B5EF4-FFF2-40B4-BE49-F238E27FC236}">
                <a16:creationId xmlns:a16="http://schemas.microsoft.com/office/drawing/2014/main" id="{06F16AB3-D8E1-48E6-95FF-3CF20F021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595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C2369-6F81-47E5-A7AF-8298C6239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21" y="643820"/>
            <a:ext cx="8789158" cy="999650"/>
          </a:xfrm>
        </p:spPr>
        <p:txBody>
          <a:bodyPr>
            <a:noAutofit/>
          </a:bodyPr>
          <a:lstStyle/>
          <a:p>
            <a:pPr algn="ctr"/>
            <a:r>
              <a:rPr lang="af-ZA" sz="3200" dirty="0">
                <a:solidFill>
                  <a:schemeClr val="bg1"/>
                </a:solidFill>
              </a:rPr>
              <a:t>Lees die volgende sinne en dui slegs die onderwerp, gesegde en voorwerp aan.</a:t>
            </a:r>
          </a:p>
        </p:txBody>
      </p:sp>
      <p:sp>
        <p:nvSpPr>
          <p:cNvPr id="3" name="Inhoud-plekhouer 2">
            <a:extLst>
              <a:ext uri="{FF2B5EF4-FFF2-40B4-BE49-F238E27FC236}">
                <a16:creationId xmlns:a16="http://schemas.microsoft.com/office/drawing/2014/main" id="{E1AE1FE6-8521-49E9-9178-94754935C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98" y="2207763"/>
            <a:ext cx="7886700" cy="4351338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kinders / eet / ontbyt / </a:t>
            </a:r>
            <a:r>
              <a:rPr lang="af-ZA" dirty="0">
                <a:solidFill>
                  <a:srgbClr val="FF0000"/>
                </a:solidFill>
              </a:rPr>
              <a:t>in die oggend</a:t>
            </a:r>
            <a:r>
              <a:rPr lang="af-ZA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Sy / sal / </a:t>
            </a:r>
            <a:r>
              <a:rPr lang="af-ZA" dirty="0">
                <a:solidFill>
                  <a:srgbClr val="FF0000"/>
                </a:solidFill>
              </a:rPr>
              <a:t>elke dag </a:t>
            </a:r>
            <a:r>
              <a:rPr lang="af-ZA" dirty="0">
                <a:solidFill>
                  <a:schemeClr val="bg1"/>
                </a:solidFill>
              </a:rPr>
              <a:t>/ haar tande / borsel.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Die ma / pak / toebroodjies / </a:t>
            </a:r>
            <a:r>
              <a:rPr lang="af-ZA" dirty="0">
                <a:solidFill>
                  <a:srgbClr val="FF0000"/>
                </a:solidFill>
              </a:rPr>
              <a:t>in</a:t>
            </a:r>
            <a:r>
              <a:rPr lang="af-ZA" dirty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af-ZA" dirty="0">
                <a:solidFill>
                  <a:schemeClr val="bg1"/>
                </a:solidFill>
              </a:rPr>
              <a:t>Ek / het / my huiswerk / </a:t>
            </a:r>
            <a:r>
              <a:rPr lang="af-ZA" dirty="0">
                <a:solidFill>
                  <a:srgbClr val="FF0000"/>
                </a:solidFill>
              </a:rPr>
              <a:t>in my tas </a:t>
            </a:r>
            <a:r>
              <a:rPr lang="af-ZA" dirty="0">
                <a:solidFill>
                  <a:schemeClr val="bg1"/>
                </a:solidFill>
              </a:rPr>
              <a:t>/ onthou.</a:t>
            </a:r>
          </a:p>
        </p:txBody>
      </p:sp>
      <p:sp>
        <p:nvSpPr>
          <p:cNvPr id="4" name="Teksblokkie 3">
            <a:extLst>
              <a:ext uri="{FF2B5EF4-FFF2-40B4-BE49-F238E27FC236}">
                <a16:creationId xmlns:a16="http://schemas.microsoft.com/office/drawing/2014/main" id="{0C10AA53-DC00-47CA-988F-48952EECAA75}"/>
              </a:ext>
            </a:extLst>
          </p:cNvPr>
          <p:cNvSpPr txBox="1"/>
          <p:nvPr/>
        </p:nvSpPr>
        <p:spPr>
          <a:xfrm>
            <a:off x="0" y="0"/>
            <a:ext cx="45856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solidFill>
                  <a:srgbClr val="3333FF"/>
                </a:solidFill>
              </a:rPr>
              <a:t>MEMORANDUM</a:t>
            </a:r>
            <a:endParaRPr lang="en-ZA" sz="2400" b="1" dirty="0">
              <a:solidFill>
                <a:srgbClr val="3333FF"/>
              </a:solidFill>
            </a:endParaRPr>
          </a:p>
        </p:txBody>
      </p:sp>
      <p:sp>
        <p:nvSpPr>
          <p:cNvPr id="5" name="Google Shape;57;p13">
            <a:extLst>
              <a:ext uri="{FF2B5EF4-FFF2-40B4-BE49-F238E27FC236}">
                <a16:creationId xmlns:a16="http://schemas.microsoft.com/office/drawing/2014/main" id="{2A7DB553-5829-4C50-8533-DFB02E7AEFC2}"/>
              </a:ext>
            </a:extLst>
          </p:cNvPr>
          <p:cNvSpPr txBox="1">
            <a:spLocks/>
          </p:cNvSpPr>
          <p:nvPr/>
        </p:nvSpPr>
        <p:spPr>
          <a:xfrm>
            <a:off x="5989700" y="3154148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Google Shape;60;p13">
            <a:extLst>
              <a:ext uri="{FF2B5EF4-FFF2-40B4-BE49-F238E27FC236}">
                <a16:creationId xmlns:a16="http://schemas.microsoft.com/office/drawing/2014/main" id="{EAB7F9F3-F670-4EDD-B8B8-9955A1E8FC71}"/>
              </a:ext>
            </a:extLst>
          </p:cNvPr>
          <p:cNvSpPr txBox="1">
            <a:spLocks/>
          </p:cNvSpPr>
          <p:nvPr/>
        </p:nvSpPr>
        <p:spPr>
          <a:xfrm>
            <a:off x="4059037" y="220776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7" name="Google Shape;62;p13">
            <a:extLst>
              <a:ext uri="{FF2B5EF4-FFF2-40B4-BE49-F238E27FC236}">
                <a16:creationId xmlns:a16="http://schemas.microsoft.com/office/drawing/2014/main" id="{7B6C115B-0B19-463C-983B-54E696B5BD33}"/>
              </a:ext>
            </a:extLst>
          </p:cNvPr>
          <p:cNvSpPr txBox="1">
            <a:spLocks/>
          </p:cNvSpPr>
          <p:nvPr/>
        </p:nvSpPr>
        <p:spPr>
          <a:xfrm>
            <a:off x="3042638" y="220776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Google Shape;63;p13">
            <a:extLst>
              <a:ext uri="{FF2B5EF4-FFF2-40B4-BE49-F238E27FC236}">
                <a16:creationId xmlns:a16="http://schemas.microsoft.com/office/drawing/2014/main" id="{69EC9B2E-E7B0-4108-B02F-251F01742FE8}"/>
              </a:ext>
            </a:extLst>
          </p:cNvPr>
          <p:cNvSpPr txBox="1">
            <a:spLocks/>
          </p:cNvSpPr>
          <p:nvPr/>
        </p:nvSpPr>
        <p:spPr>
          <a:xfrm>
            <a:off x="1723942" y="2207763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9" name="Google Shape;60;p13">
            <a:extLst>
              <a:ext uri="{FF2B5EF4-FFF2-40B4-BE49-F238E27FC236}">
                <a16:creationId xmlns:a16="http://schemas.microsoft.com/office/drawing/2014/main" id="{E6095ECA-1217-4D91-927B-5BFB433ECB80}"/>
              </a:ext>
            </a:extLst>
          </p:cNvPr>
          <p:cNvSpPr txBox="1">
            <a:spLocks/>
          </p:cNvSpPr>
          <p:nvPr/>
        </p:nvSpPr>
        <p:spPr>
          <a:xfrm>
            <a:off x="4488029" y="321935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0" name="Google Shape;62;p13">
            <a:extLst>
              <a:ext uri="{FF2B5EF4-FFF2-40B4-BE49-F238E27FC236}">
                <a16:creationId xmlns:a16="http://schemas.microsoft.com/office/drawing/2014/main" id="{F0262432-BA90-42FB-AF54-650C97FE7731}"/>
              </a:ext>
            </a:extLst>
          </p:cNvPr>
          <p:cNvSpPr txBox="1">
            <a:spLocks/>
          </p:cNvSpPr>
          <p:nvPr/>
        </p:nvSpPr>
        <p:spPr>
          <a:xfrm>
            <a:off x="1716709" y="3186747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Google Shape;63;p13">
            <a:extLst>
              <a:ext uri="{FF2B5EF4-FFF2-40B4-BE49-F238E27FC236}">
                <a16:creationId xmlns:a16="http://schemas.microsoft.com/office/drawing/2014/main" id="{D0F86C09-F038-450A-A080-976B47EBFB2C}"/>
              </a:ext>
            </a:extLst>
          </p:cNvPr>
          <p:cNvSpPr txBox="1">
            <a:spLocks/>
          </p:cNvSpPr>
          <p:nvPr/>
        </p:nvSpPr>
        <p:spPr>
          <a:xfrm>
            <a:off x="1144764" y="326943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12" name="Google Shape;57;p13">
            <a:extLst>
              <a:ext uri="{FF2B5EF4-FFF2-40B4-BE49-F238E27FC236}">
                <a16:creationId xmlns:a16="http://schemas.microsoft.com/office/drawing/2014/main" id="{50449CB9-3369-4F12-9261-4D1DF81DC6E4}"/>
              </a:ext>
            </a:extLst>
          </p:cNvPr>
          <p:cNvSpPr txBox="1">
            <a:spLocks/>
          </p:cNvSpPr>
          <p:nvPr/>
        </p:nvSpPr>
        <p:spPr>
          <a:xfrm>
            <a:off x="6153811" y="505346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ZA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v2</a:t>
            </a:r>
            <a:endParaRPr lang="en-ZA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Google Shape;60;p13">
            <a:extLst>
              <a:ext uri="{FF2B5EF4-FFF2-40B4-BE49-F238E27FC236}">
                <a16:creationId xmlns:a16="http://schemas.microsoft.com/office/drawing/2014/main" id="{E5660056-312E-437A-A7EA-2C537F556147}"/>
              </a:ext>
            </a:extLst>
          </p:cNvPr>
          <p:cNvSpPr txBox="1">
            <a:spLocks/>
          </p:cNvSpPr>
          <p:nvPr/>
        </p:nvSpPr>
        <p:spPr>
          <a:xfrm>
            <a:off x="4223148" y="505346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4" name="Google Shape;62;p13">
            <a:extLst>
              <a:ext uri="{FF2B5EF4-FFF2-40B4-BE49-F238E27FC236}">
                <a16:creationId xmlns:a16="http://schemas.microsoft.com/office/drawing/2014/main" id="{162C1232-2245-4C3E-A65E-B3A348FF7027}"/>
              </a:ext>
            </a:extLst>
          </p:cNvPr>
          <p:cNvSpPr txBox="1">
            <a:spLocks/>
          </p:cNvSpPr>
          <p:nvPr/>
        </p:nvSpPr>
        <p:spPr>
          <a:xfrm>
            <a:off x="3206749" y="5053461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Google Shape;63;p13">
            <a:extLst>
              <a:ext uri="{FF2B5EF4-FFF2-40B4-BE49-F238E27FC236}">
                <a16:creationId xmlns:a16="http://schemas.microsoft.com/office/drawing/2014/main" id="{834F2CC2-6F09-49F6-993B-76B4AA25CEFC}"/>
              </a:ext>
            </a:extLst>
          </p:cNvPr>
          <p:cNvSpPr txBox="1">
            <a:spLocks/>
          </p:cNvSpPr>
          <p:nvPr/>
        </p:nvSpPr>
        <p:spPr>
          <a:xfrm>
            <a:off x="1888053" y="5053462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16" name="Google Shape;60;p13">
            <a:extLst>
              <a:ext uri="{FF2B5EF4-FFF2-40B4-BE49-F238E27FC236}">
                <a16:creationId xmlns:a16="http://schemas.microsoft.com/office/drawing/2014/main" id="{16F46B61-D8A9-465C-A7FA-7B5466278858}"/>
              </a:ext>
            </a:extLst>
          </p:cNvPr>
          <p:cNvSpPr txBox="1">
            <a:spLocks/>
          </p:cNvSpPr>
          <p:nvPr/>
        </p:nvSpPr>
        <p:spPr>
          <a:xfrm>
            <a:off x="3958706" y="4230549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b="1" dirty="0">
                <a:solidFill>
                  <a:srgbClr val="00B0F0"/>
                </a:solidFill>
                <a:latin typeface="Comic Sans MS" panose="030F0702030302020204" pitchFamily="66" charset="0"/>
              </a:rPr>
              <a:t>O</a:t>
            </a:r>
          </a:p>
        </p:txBody>
      </p:sp>
      <p:sp>
        <p:nvSpPr>
          <p:cNvPr id="17" name="Google Shape;62;p13">
            <a:extLst>
              <a:ext uri="{FF2B5EF4-FFF2-40B4-BE49-F238E27FC236}">
                <a16:creationId xmlns:a16="http://schemas.microsoft.com/office/drawing/2014/main" id="{1934DEA5-6990-4799-866D-DAF552F247E7}"/>
              </a:ext>
            </a:extLst>
          </p:cNvPr>
          <p:cNvSpPr txBox="1">
            <a:spLocks/>
          </p:cNvSpPr>
          <p:nvPr/>
        </p:nvSpPr>
        <p:spPr>
          <a:xfrm>
            <a:off x="2509045" y="4214316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 err="1">
                <a:solidFill>
                  <a:srgbClr val="00FF00"/>
                </a:solidFill>
                <a:latin typeface="Comic Sans MS" panose="030F0702030302020204" pitchFamily="66" charset="0"/>
              </a:rPr>
              <a:t>v1</a:t>
            </a:r>
            <a:endParaRPr lang="en-ZA" sz="2800" dirty="0">
              <a:solidFill>
                <a:srgbClr val="00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Google Shape;63;p13">
            <a:extLst>
              <a:ext uri="{FF2B5EF4-FFF2-40B4-BE49-F238E27FC236}">
                <a16:creationId xmlns:a16="http://schemas.microsoft.com/office/drawing/2014/main" id="{68CCDB4D-D3B3-48C8-8A86-5BFEE312A7E2}"/>
              </a:ext>
            </a:extLst>
          </p:cNvPr>
          <p:cNvSpPr txBox="1">
            <a:spLocks/>
          </p:cNvSpPr>
          <p:nvPr/>
        </p:nvSpPr>
        <p:spPr>
          <a:xfrm>
            <a:off x="1455230" y="4230550"/>
            <a:ext cx="697704" cy="54970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ZA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S</a:t>
            </a:r>
          </a:p>
        </p:txBody>
      </p:sp>
      <p:sp>
        <p:nvSpPr>
          <p:cNvPr id="19" name="Loopvoet-plekhouer 18">
            <a:extLst>
              <a:ext uri="{FF2B5EF4-FFF2-40B4-BE49-F238E27FC236}">
                <a16:creationId xmlns:a16="http://schemas.microsoft.com/office/drawing/2014/main" id="{11565064-A6F6-4FE4-96C1-73FB18802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Kopiereg (C) Juffrou Marelize Swanepoel 2018</a:t>
            </a:r>
          </a:p>
        </p:txBody>
      </p:sp>
      <p:sp>
        <p:nvSpPr>
          <p:cNvPr id="20" name="Skyfienommer-plekhouer 19">
            <a:extLst>
              <a:ext uri="{FF2B5EF4-FFF2-40B4-BE49-F238E27FC236}">
                <a16:creationId xmlns:a16="http://schemas.microsoft.com/office/drawing/2014/main" id="{6AE7B0ED-3C90-4052-9BAB-0DE4AD1D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47D7D-22B6-484E-9C09-EF29877C86C3}" type="slidenum">
              <a:rPr lang="en-ZA" smtClean="0"/>
              <a:t>9</a:t>
            </a:fld>
            <a:endParaRPr lang="en-ZA"/>
          </a:p>
        </p:txBody>
      </p:sp>
      <p:sp>
        <p:nvSpPr>
          <p:cNvPr id="21" name="Reghoek 20">
            <a:extLst>
              <a:ext uri="{FF2B5EF4-FFF2-40B4-BE49-F238E27FC236}">
                <a16:creationId xmlns:a16="http://schemas.microsoft.com/office/drawing/2014/main" id="{1CD89167-8B5A-4163-985D-2261C8B38326}"/>
              </a:ext>
            </a:extLst>
          </p:cNvPr>
          <p:cNvSpPr/>
          <p:nvPr/>
        </p:nvSpPr>
        <p:spPr>
          <a:xfrm>
            <a:off x="1144763" y="2207761"/>
            <a:ext cx="6566221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22" name="Reghoek 21">
            <a:extLst>
              <a:ext uri="{FF2B5EF4-FFF2-40B4-BE49-F238E27FC236}">
                <a16:creationId xmlns:a16="http://schemas.microsoft.com/office/drawing/2014/main" id="{7CEFBC14-2006-4BE8-88EF-6B604B327E1C}"/>
              </a:ext>
            </a:extLst>
          </p:cNvPr>
          <p:cNvSpPr/>
          <p:nvPr/>
        </p:nvSpPr>
        <p:spPr>
          <a:xfrm>
            <a:off x="1144763" y="3235550"/>
            <a:ext cx="6566221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23" name="Reghoek 22">
            <a:extLst>
              <a:ext uri="{FF2B5EF4-FFF2-40B4-BE49-F238E27FC236}">
                <a16:creationId xmlns:a16="http://schemas.microsoft.com/office/drawing/2014/main" id="{DC879B37-3E5A-4C5B-B38C-200CAC21BADE}"/>
              </a:ext>
            </a:extLst>
          </p:cNvPr>
          <p:cNvSpPr/>
          <p:nvPr/>
        </p:nvSpPr>
        <p:spPr>
          <a:xfrm>
            <a:off x="1169144" y="4207215"/>
            <a:ext cx="6566221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  <p:sp>
        <p:nvSpPr>
          <p:cNvPr id="24" name="Reghoek 23">
            <a:extLst>
              <a:ext uri="{FF2B5EF4-FFF2-40B4-BE49-F238E27FC236}">
                <a16:creationId xmlns:a16="http://schemas.microsoft.com/office/drawing/2014/main" id="{1C55AE4A-D717-4691-8B40-D9FCCEB546E5}"/>
              </a:ext>
            </a:extLst>
          </p:cNvPr>
          <p:cNvSpPr/>
          <p:nvPr/>
        </p:nvSpPr>
        <p:spPr>
          <a:xfrm>
            <a:off x="1172432" y="5120266"/>
            <a:ext cx="6566221" cy="772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f-ZA"/>
          </a:p>
        </p:txBody>
      </p:sp>
    </p:spTree>
    <p:extLst>
      <p:ext uri="{BB962C8B-B14F-4D97-AF65-F5344CB8AC3E}">
        <p14:creationId xmlns:p14="http://schemas.microsoft.com/office/powerpoint/2010/main" val="343385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1184</Words>
  <Application>Microsoft Office PowerPoint</Application>
  <PresentationFormat>On-screen Show (4:3)</PresentationFormat>
  <Paragraphs>309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Comic Sans MS</vt:lpstr>
      <vt:lpstr>Office-tema</vt:lpstr>
      <vt:lpstr>DIE ENKELVOUDIGE         AFRIKAANSE SIN</vt:lpstr>
      <vt:lpstr>PowerPoint Presentation</vt:lpstr>
      <vt:lpstr>’n Enkelvoudige sin bestaan uit ‘n onderwerp,  ’n gesegde (werkwoord) en ’n voorwerp.</vt:lpstr>
      <vt:lpstr>LEES DIE VOLGENDE SINNE EN BEANTWOORD DIE VOLGENDE VRAE:</vt:lpstr>
      <vt:lpstr>Die kinders doen huiswerk.</vt:lpstr>
      <vt:lpstr>Die kinders het huiswerk gedoen.</vt:lpstr>
      <vt:lpstr>Die kinders sal huiswerk doen.</vt:lpstr>
      <vt:lpstr>Lees die volgende sinne en dui slegs die onderwerp, gesegde en voorwerp aan.</vt:lpstr>
      <vt:lpstr>Lees die volgende sinne en dui slegs die onderwerp, gesegde en voorwerp aan.</vt:lpstr>
      <vt:lpstr>Watter woordsoorte pas in die onderwerp (S), gesegde (v1+v2) en voorwerp (O)?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Hierdie woord of sinsnede beskryf die werkwoordelike gedeelte in die sin.</vt:lpstr>
      <vt:lpstr>LEES DIE VOLGENDE SINNE EN BEANTWOORD DIE VOLGENDE VRAE:</vt:lpstr>
      <vt:lpstr>Die kinders doen elke dag  hulle huiswerk netjies in hulle boeke.</vt:lpstr>
      <vt:lpstr>Die kinders het elke dag  hulle huiswerk netjies in hulle boeke gedoen.</vt:lpstr>
      <vt:lpstr>Die kinders sal elke dag  hulle huiswerk netjies in hulle boeke doen.</vt:lpstr>
      <vt:lpstr>Lees die volgende sinne en dui slegs die bywoordelike bepalings aan.</vt:lpstr>
      <vt:lpstr>Lees die volgende sinne en dui slegs die bywoordelike bepalings aan.</vt:lpstr>
      <vt:lpstr>Watter woordsoorte pas in die bepaling van tyd (T), wyse (M) en plek (P)?</vt:lpstr>
      <vt:lpstr>PowerPoint Presentation</vt:lpstr>
      <vt:lpstr>PowerPoint Presentation</vt:lpstr>
      <vt:lpstr>PowerPoint Presentation</vt:lpstr>
      <vt:lpstr>PowerPoint Presentation</vt:lpstr>
      <vt:lpstr>Juffrou Marelize www.swanies.co.za juffroumarelize@swanies.co.za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ENKELVOUDIGE       AFRIKAANSE SIN</dc:title>
  <dc:creator>Marelize Swanepoel</dc:creator>
  <cp:lastModifiedBy>Marelize Swanepoel</cp:lastModifiedBy>
  <cp:revision>23</cp:revision>
  <dcterms:created xsi:type="dcterms:W3CDTF">2018-12-23T15:50:55Z</dcterms:created>
  <dcterms:modified xsi:type="dcterms:W3CDTF">2019-05-25T17:15:28Z</dcterms:modified>
</cp:coreProperties>
</file>